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1"/>
  </p:sldMasterIdLst>
  <p:notesMasterIdLst>
    <p:notesMasterId r:id="rId41"/>
  </p:notesMasterIdLst>
  <p:handoutMasterIdLst>
    <p:handoutMasterId r:id="rId42"/>
  </p:handoutMasterIdLst>
  <p:sldIdLst>
    <p:sldId id="256" r:id="rId2"/>
    <p:sldId id="257" r:id="rId3"/>
    <p:sldId id="297" r:id="rId4"/>
    <p:sldId id="295" r:id="rId5"/>
    <p:sldId id="266" r:id="rId6"/>
    <p:sldId id="267" r:id="rId7"/>
    <p:sldId id="268" r:id="rId8"/>
    <p:sldId id="309" r:id="rId9"/>
    <p:sldId id="269" r:id="rId10"/>
    <p:sldId id="270" r:id="rId11"/>
    <p:sldId id="302" r:id="rId12"/>
    <p:sldId id="273" r:id="rId13"/>
    <p:sldId id="274" r:id="rId14"/>
    <p:sldId id="275" r:id="rId15"/>
    <p:sldId id="277" r:id="rId16"/>
    <p:sldId id="278" r:id="rId17"/>
    <p:sldId id="279" r:id="rId18"/>
    <p:sldId id="280" r:id="rId19"/>
    <p:sldId id="281" r:id="rId20"/>
    <p:sldId id="300" r:id="rId21"/>
    <p:sldId id="285" r:id="rId22"/>
    <p:sldId id="282" r:id="rId23"/>
    <p:sldId id="303" r:id="rId24"/>
    <p:sldId id="304" r:id="rId25"/>
    <p:sldId id="305" r:id="rId26"/>
    <p:sldId id="306" r:id="rId27"/>
    <p:sldId id="308" r:id="rId28"/>
    <p:sldId id="307" r:id="rId29"/>
    <p:sldId id="301" r:id="rId30"/>
    <p:sldId id="286" r:id="rId31"/>
    <p:sldId id="287" r:id="rId32"/>
    <p:sldId id="288" r:id="rId33"/>
    <p:sldId id="289" r:id="rId34"/>
    <p:sldId id="290" r:id="rId35"/>
    <p:sldId id="291" r:id="rId36"/>
    <p:sldId id="292" r:id="rId37"/>
    <p:sldId id="296" r:id="rId38"/>
    <p:sldId id="293" r:id="rId39"/>
    <p:sldId id="261" r:id="rId4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p15:guide id="1" orient="horz" pos="192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dy Akre" initials="JA" lastIdx="2" clrIdx="0"/>
  <p:cmAuthor id="1" name="Pat Beckham" initials="P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4F22"/>
    <a:srgbClr val="AAAA00"/>
    <a:srgbClr val="D0E0D7"/>
    <a:srgbClr val="C1C252"/>
    <a:srgbClr val="33CC33"/>
    <a:srgbClr val="FFFF00"/>
    <a:srgbClr val="CC66FF"/>
    <a:srgbClr val="ABD2FB"/>
    <a:srgbClr val="00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48" autoAdjust="0"/>
    <p:restoredTop sz="84621" autoAdjust="0"/>
  </p:normalViewPr>
  <p:slideViewPr>
    <p:cSldViewPr>
      <p:cViewPr varScale="1">
        <p:scale>
          <a:sx n="110" d="100"/>
          <a:sy n="110" d="100"/>
        </p:scale>
        <p:origin x="1720" y="168"/>
      </p:cViewPr>
      <p:guideLst>
        <p:guide orient="horz" pos="1920"/>
        <p:guide pos="2880"/>
      </p:guideLst>
    </p:cSldViewPr>
  </p:slideViewPr>
  <p:outlineViewPr>
    <p:cViewPr>
      <p:scale>
        <a:sx n="33" d="100"/>
        <a:sy n="33" d="100"/>
      </p:scale>
      <p:origin x="0" y="216"/>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90" d="100"/>
          <a:sy n="90" d="100"/>
        </p:scale>
        <p:origin x="-2582" y="-58"/>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3" y="2"/>
            <a:ext cx="3037945" cy="462759"/>
          </a:xfrm>
          <a:prstGeom prst="rect">
            <a:avLst/>
          </a:prstGeom>
          <a:noFill/>
          <a:ln w="9525">
            <a:noFill/>
            <a:miter lim="800000"/>
            <a:headEnd/>
            <a:tailEnd/>
          </a:ln>
        </p:spPr>
        <p:txBody>
          <a:bodyPr vert="horz" wrap="square" lIns="93551" tIns="46775" rIns="93551" bIns="46775" numCol="1" anchor="t" anchorCtr="0" compatLnSpc="1">
            <a:prstTxWarp prst="textNoShape">
              <a:avLst/>
            </a:prstTxWarp>
          </a:bodyPr>
          <a:lstStyle>
            <a:lvl1pPr defTabSz="934871" eaLnBrk="0" hangingPunct="0">
              <a:defRPr sz="1200">
                <a:latin typeface="Book Antiqua" pitchFamily="18" charset="0"/>
              </a:defRPr>
            </a:lvl1pPr>
          </a:lstStyle>
          <a:p>
            <a:pPr>
              <a:defRPr/>
            </a:pPr>
            <a:endParaRPr lang="en-US" dirty="0"/>
          </a:p>
        </p:txBody>
      </p:sp>
      <p:sp>
        <p:nvSpPr>
          <p:cNvPr id="58371" name="Rectangle 3"/>
          <p:cNvSpPr>
            <a:spLocks noGrp="1" noChangeArrowheads="1"/>
          </p:cNvSpPr>
          <p:nvPr>
            <p:ph type="dt" sz="quarter" idx="1"/>
          </p:nvPr>
        </p:nvSpPr>
        <p:spPr bwMode="auto">
          <a:xfrm>
            <a:off x="3972457" y="2"/>
            <a:ext cx="3037945" cy="462759"/>
          </a:xfrm>
          <a:prstGeom prst="rect">
            <a:avLst/>
          </a:prstGeom>
          <a:noFill/>
          <a:ln w="9525">
            <a:noFill/>
            <a:miter lim="800000"/>
            <a:headEnd/>
            <a:tailEnd/>
          </a:ln>
        </p:spPr>
        <p:txBody>
          <a:bodyPr vert="horz" wrap="square" lIns="93551" tIns="46775" rIns="93551" bIns="46775" numCol="1" anchor="t" anchorCtr="0" compatLnSpc="1">
            <a:prstTxWarp prst="textNoShape">
              <a:avLst/>
            </a:prstTxWarp>
          </a:bodyPr>
          <a:lstStyle>
            <a:lvl1pPr algn="r" defTabSz="934871" eaLnBrk="0" hangingPunct="0">
              <a:defRPr sz="1200">
                <a:latin typeface="Book Antiqua" pitchFamily="18" charset="0"/>
              </a:defRPr>
            </a:lvl1pPr>
          </a:lstStyle>
          <a:p>
            <a:pPr>
              <a:defRPr/>
            </a:pPr>
            <a:endParaRPr lang="en-US" dirty="0"/>
          </a:p>
        </p:txBody>
      </p:sp>
      <p:sp>
        <p:nvSpPr>
          <p:cNvPr id="58372" name="Rectangle 4"/>
          <p:cNvSpPr>
            <a:spLocks noGrp="1" noChangeArrowheads="1"/>
          </p:cNvSpPr>
          <p:nvPr>
            <p:ph type="ftr" sz="quarter" idx="2"/>
          </p:nvPr>
        </p:nvSpPr>
        <p:spPr bwMode="auto">
          <a:xfrm>
            <a:off x="3" y="8833642"/>
            <a:ext cx="3037945" cy="462759"/>
          </a:xfrm>
          <a:prstGeom prst="rect">
            <a:avLst/>
          </a:prstGeom>
          <a:noFill/>
          <a:ln w="9525">
            <a:noFill/>
            <a:miter lim="800000"/>
            <a:headEnd/>
            <a:tailEnd/>
          </a:ln>
        </p:spPr>
        <p:txBody>
          <a:bodyPr vert="horz" wrap="square" lIns="93551" tIns="46775" rIns="93551" bIns="46775" numCol="1" anchor="b" anchorCtr="0" compatLnSpc="1">
            <a:prstTxWarp prst="textNoShape">
              <a:avLst/>
            </a:prstTxWarp>
          </a:bodyPr>
          <a:lstStyle>
            <a:lvl1pPr defTabSz="934871" eaLnBrk="0" hangingPunct="0">
              <a:defRPr sz="1200">
                <a:latin typeface="Book Antiqua" pitchFamily="18" charset="0"/>
              </a:defRPr>
            </a:lvl1pPr>
          </a:lstStyle>
          <a:p>
            <a:pPr>
              <a:defRPr/>
            </a:pPr>
            <a:endParaRPr lang="en-US" dirty="0"/>
          </a:p>
        </p:txBody>
      </p:sp>
      <p:sp>
        <p:nvSpPr>
          <p:cNvPr id="58373" name="Rectangle 5"/>
          <p:cNvSpPr>
            <a:spLocks noGrp="1" noChangeArrowheads="1"/>
          </p:cNvSpPr>
          <p:nvPr>
            <p:ph type="sldNum" sz="quarter" idx="3"/>
          </p:nvPr>
        </p:nvSpPr>
        <p:spPr bwMode="auto">
          <a:xfrm>
            <a:off x="3972457" y="8833642"/>
            <a:ext cx="3037945" cy="462759"/>
          </a:xfrm>
          <a:prstGeom prst="rect">
            <a:avLst/>
          </a:prstGeom>
          <a:noFill/>
          <a:ln w="9525">
            <a:noFill/>
            <a:miter lim="800000"/>
            <a:headEnd/>
            <a:tailEnd/>
          </a:ln>
        </p:spPr>
        <p:txBody>
          <a:bodyPr vert="horz" wrap="square" lIns="93551" tIns="46775" rIns="93551" bIns="46775" numCol="1" anchor="b" anchorCtr="0" compatLnSpc="1">
            <a:prstTxWarp prst="textNoShape">
              <a:avLst/>
            </a:prstTxWarp>
          </a:bodyPr>
          <a:lstStyle>
            <a:lvl1pPr algn="r" defTabSz="934871" eaLnBrk="0" hangingPunct="0">
              <a:defRPr sz="1200">
                <a:latin typeface="Book Antiqua" pitchFamily="18" charset="0"/>
              </a:defRPr>
            </a:lvl1pPr>
          </a:lstStyle>
          <a:p>
            <a:pPr>
              <a:defRPr/>
            </a:pPr>
            <a:fld id="{66E27A2D-7F36-44DB-B006-B55748B39E15}" type="slidenum">
              <a:rPr lang="en-US"/>
              <a:pPr>
                <a:defRPr/>
              </a:pPr>
              <a:t>‹#›</a:t>
            </a:fld>
            <a:endParaRPr lang="en-US" dirty="0"/>
          </a:p>
        </p:txBody>
      </p:sp>
    </p:spTree>
    <p:extLst>
      <p:ext uri="{BB962C8B-B14F-4D97-AF65-F5344CB8AC3E}">
        <p14:creationId xmlns:p14="http://schemas.microsoft.com/office/powerpoint/2010/main" val="3320901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3" y="2"/>
            <a:ext cx="3037945" cy="462759"/>
          </a:xfrm>
          <a:prstGeom prst="rect">
            <a:avLst/>
          </a:prstGeom>
          <a:noFill/>
          <a:ln w="9525">
            <a:noFill/>
            <a:miter lim="800000"/>
            <a:headEnd/>
            <a:tailEnd/>
          </a:ln>
        </p:spPr>
        <p:txBody>
          <a:bodyPr vert="horz" wrap="square" lIns="93551" tIns="46775" rIns="93551" bIns="46775" numCol="1" anchor="t" anchorCtr="0" compatLnSpc="1">
            <a:prstTxWarp prst="textNoShape">
              <a:avLst/>
            </a:prstTxWarp>
          </a:bodyPr>
          <a:lstStyle>
            <a:lvl1pPr defTabSz="934871" eaLnBrk="0" hangingPunct="0">
              <a:defRPr sz="1200">
                <a:latin typeface="Book Antiqua" pitchFamily="18" charset="0"/>
              </a:defRPr>
            </a:lvl1pPr>
          </a:lstStyle>
          <a:p>
            <a:pPr>
              <a:defRPr/>
            </a:pPr>
            <a:endParaRPr lang="en-US" dirty="0"/>
          </a:p>
        </p:txBody>
      </p:sp>
      <p:sp>
        <p:nvSpPr>
          <p:cNvPr id="10243" name="Rectangle 3"/>
          <p:cNvSpPr>
            <a:spLocks noGrp="1" noChangeArrowheads="1"/>
          </p:cNvSpPr>
          <p:nvPr>
            <p:ph type="dt" idx="1"/>
          </p:nvPr>
        </p:nvSpPr>
        <p:spPr bwMode="auto">
          <a:xfrm>
            <a:off x="3972457" y="2"/>
            <a:ext cx="3037945" cy="462759"/>
          </a:xfrm>
          <a:prstGeom prst="rect">
            <a:avLst/>
          </a:prstGeom>
          <a:noFill/>
          <a:ln w="9525">
            <a:noFill/>
            <a:miter lim="800000"/>
            <a:headEnd/>
            <a:tailEnd/>
          </a:ln>
        </p:spPr>
        <p:txBody>
          <a:bodyPr vert="horz" wrap="square" lIns="93551" tIns="46775" rIns="93551" bIns="46775" numCol="1" anchor="t" anchorCtr="0" compatLnSpc="1">
            <a:prstTxWarp prst="textNoShape">
              <a:avLst/>
            </a:prstTxWarp>
          </a:bodyPr>
          <a:lstStyle>
            <a:lvl1pPr algn="r" defTabSz="934871" eaLnBrk="0" hangingPunct="0">
              <a:defRPr sz="1200">
                <a:latin typeface="Book Antiqua" pitchFamily="18" charset="0"/>
              </a:defRPr>
            </a:lvl1pPr>
          </a:lstStyle>
          <a:p>
            <a:pPr>
              <a:defRPr/>
            </a:pPr>
            <a:endParaRPr lang="en-US" dirty="0"/>
          </a:p>
        </p:txBody>
      </p:sp>
      <p:sp>
        <p:nvSpPr>
          <p:cNvPr id="35844" name="Rectangle 4"/>
          <p:cNvSpPr>
            <a:spLocks noGrp="1" noRot="1" noChangeAspect="1" noChangeArrowheads="1" noTextEdit="1"/>
          </p:cNvSpPr>
          <p:nvPr>
            <p:ph type="sldImg" idx="2"/>
          </p:nvPr>
        </p:nvSpPr>
        <p:spPr bwMode="auto">
          <a:xfrm>
            <a:off x="1181100" y="698500"/>
            <a:ext cx="4649788" cy="3487738"/>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36095" y="4418408"/>
            <a:ext cx="5138215" cy="4180686"/>
          </a:xfrm>
          <a:prstGeom prst="rect">
            <a:avLst/>
          </a:prstGeom>
          <a:noFill/>
          <a:ln w="9525">
            <a:noFill/>
            <a:miter lim="800000"/>
            <a:headEnd/>
            <a:tailEnd/>
          </a:ln>
        </p:spPr>
        <p:txBody>
          <a:bodyPr vert="horz" wrap="square" lIns="93551" tIns="46775" rIns="93551" bIns="4677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246" name="Rectangle 6"/>
          <p:cNvSpPr>
            <a:spLocks noGrp="1" noChangeArrowheads="1"/>
          </p:cNvSpPr>
          <p:nvPr>
            <p:ph type="ftr" sz="quarter" idx="4"/>
          </p:nvPr>
        </p:nvSpPr>
        <p:spPr bwMode="auto">
          <a:xfrm>
            <a:off x="3" y="8833642"/>
            <a:ext cx="3037945" cy="462759"/>
          </a:xfrm>
          <a:prstGeom prst="rect">
            <a:avLst/>
          </a:prstGeom>
          <a:noFill/>
          <a:ln w="9525">
            <a:noFill/>
            <a:miter lim="800000"/>
            <a:headEnd/>
            <a:tailEnd/>
          </a:ln>
        </p:spPr>
        <p:txBody>
          <a:bodyPr vert="horz" wrap="square" lIns="93551" tIns="46775" rIns="93551" bIns="46775" numCol="1" anchor="b" anchorCtr="0" compatLnSpc="1">
            <a:prstTxWarp prst="textNoShape">
              <a:avLst/>
            </a:prstTxWarp>
          </a:bodyPr>
          <a:lstStyle>
            <a:lvl1pPr defTabSz="934871" eaLnBrk="0" hangingPunct="0">
              <a:defRPr sz="1200">
                <a:latin typeface="Book Antiqua" pitchFamily="18" charset="0"/>
              </a:defRPr>
            </a:lvl1pPr>
          </a:lstStyle>
          <a:p>
            <a:pPr>
              <a:defRPr/>
            </a:pPr>
            <a:endParaRPr lang="en-US" dirty="0"/>
          </a:p>
        </p:txBody>
      </p:sp>
      <p:sp>
        <p:nvSpPr>
          <p:cNvPr id="10247" name="Rectangle 7"/>
          <p:cNvSpPr>
            <a:spLocks noGrp="1" noChangeArrowheads="1"/>
          </p:cNvSpPr>
          <p:nvPr>
            <p:ph type="sldNum" sz="quarter" idx="5"/>
          </p:nvPr>
        </p:nvSpPr>
        <p:spPr bwMode="auto">
          <a:xfrm>
            <a:off x="3972457" y="8833642"/>
            <a:ext cx="3037945" cy="462759"/>
          </a:xfrm>
          <a:prstGeom prst="rect">
            <a:avLst/>
          </a:prstGeom>
          <a:noFill/>
          <a:ln w="9525">
            <a:noFill/>
            <a:miter lim="800000"/>
            <a:headEnd/>
            <a:tailEnd/>
          </a:ln>
        </p:spPr>
        <p:txBody>
          <a:bodyPr vert="horz" wrap="square" lIns="93551" tIns="46775" rIns="93551" bIns="46775" numCol="1" anchor="b" anchorCtr="0" compatLnSpc="1">
            <a:prstTxWarp prst="textNoShape">
              <a:avLst/>
            </a:prstTxWarp>
          </a:bodyPr>
          <a:lstStyle>
            <a:lvl1pPr algn="r" defTabSz="934871" eaLnBrk="0" hangingPunct="0">
              <a:defRPr sz="1200">
                <a:latin typeface="Book Antiqua" pitchFamily="18" charset="0"/>
              </a:defRPr>
            </a:lvl1pPr>
          </a:lstStyle>
          <a:p>
            <a:pPr>
              <a:defRPr/>
            </a:pPr>
            <a:fld id="{A4D72E90-BD5E-42C3-BA1A-55BE17FB660F}" type="slidenum">
              <a:rPr lang="en-US"/>
              <a:pPr>
                <a:defRPr/>
              </a:pPr>
              <a:t>‹#›</a:t>
            </a:fld>
            <a:endParaRPr lang="en-US" dirty="0"/>
          </a:p>
        </p:txBody>
      </p:sp>
    </p:spTree>
    <p:extLst>
      <p:ext uri="{BB962C8B-B14F-4D97-AF65-F5344CB8AC3E}">
        <p14:creationId xmlns:p14="http://schemas.microsoft.com/office/powerpoint/2010/main" val="7052189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ook Antiqua"/>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Book Antiqua"/>
        <a:ea typeface="ヒラギノ角ゴ Pro W3" charset="-128"/>
        <a:cs typeface="+mn-cs"/>
      </a:defRPr>
    </a:lvl2pPr>
    <a:lvl3pPr marL="914400" algn="l" rtl="0" eaLnBrk="0" fontAlgn="base" hangingPunct="0">
      <a:spcBef>
        <a:spcPct val="30000"/>
      </a:spcBef>
      <a:spcAft>
        <a:spcPct val="0"/>
      </a:spcAft>
      <a:defRPr sz="1200" kern="1200">
        <a:solidFill>
          <a:schemeClr val="tx1"/>
        </a:solidFill>
        <a:latin typeface="Book Antiqua"/>
        <a:ea typeface="ヒラギノ角ゴ Pro W3" charset="-128"/>
        <a:cs typeface="+mn-cs"/>
      </a:defRPr>
    </a:lvl3pPr>
    <a:lvl4pPr marL="1371600" algn="l" rtl="0" eaLnBrk="0" fontAlgn="base" hangingPunct="0">
      <a:spcBef>
        <a:spcPct val="30000"/>
      </a:spcBef>
      <a:spcAft>
        <a:spcPct val="0"/>
      </a:spcAft>
      <a:defRPr sz="1200" kern="1200">
        <a:solidFill>
          <a:schemeClr val="tx1"/>
        </a:solidFill>
        <a:latin typeface="Book Antiqua"/>
        <a:ea typeface="ヒラギノ角ゴ Pro W3" charset="-128"/>
        <a:cs typeface="+mn-cs"/>
      </a:defRPr>
    </a:lvl4pPr>
    <a:lvl5pPr marL="1828800" algn="l" rtl="0" eaLnBrk="0" fontAlgn="base" hangingPunct="0">
      <a:spcBef>
        <a:spcPct val="30000"/>
      </a:spcBef>
      <a:spcAft>
        <a:spcPct val="0"/>
      </a:spcAft>
      <a:defRPr sz="1200" kern="1200">
        <a:solidFill>
          <a:schemeClr val="tx1"/>
        </a:solidFill>
        <a:latin typeface="Book Antiqua"/>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pers.org/members/memberhandbook/index.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pPr defTabSz="932894"/>
            <a:fld id="{73626C62-4D36-450D-9118-F3E7A6F9A1BA}" type="slidenum">
              <a:rPr lang="en-US" smtClean="0">
                <a:latin typeface="Book Antiqua" charset="0"/>
              </a:rPr>
              <a:pPr defTabSz="932894"/>
              <a:t>1</a:t>
            </a:fld>
            <a:endParaRPr lang="en-US" dirty="0">
              <a:latin typeface="Book Antiqua"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dirty="0">
              <a:latin typeface="Book Antiqu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Book Antiqua" pitchFamily="18" charset="0"/>
              </a:rPr>
              <a:t>Request pension estimate prior to making final decision to retire, the</a:t>
            </a:r>
            <a:r>
              <a:rPr lang="en-US" baseline="0" dirty="0">
                <a:latin typeface="Book Antiqua" pitchFamily="18" charset="0"/>
              </a:rPr>
              <a:t> value of an additional six more months could be significant.</a:t>
            </a:r>
            <a:endParaRPr lang="en-US" dirty="0">
              <a:latin typeface="Book Antiqua" pitchFamily="18" charset="0"/>
            </a:endParaRPr>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14</a:t>
            </a:fld>
            <a:endParaRPr lang="en-US" dirty="0"/>
          </a:p>
        </p:txBody>
      </p:sp>
    </p:spTree>
    <p:extLst>
      <p:ext uri="{BB962C8B-B14F-4D97-AF65-F5344CB8AC3E}">
        <p14:creationId xmlns:p14="http://schemas.microsoft.com/office/powerpoint/2010/main" val="1222750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Book Antiqua" pitchFamily="18" charset="0"/>
              </a:rPr>
              <a:t>Document</a:t>
            </a:r>
            <a:r>
              <a:rPr lang="en-US" baseline="0" dirty="0">
                <a:latin typeface="Book Antiqua" pitchFamily="18" charset="0"/>
              </a:rPr>
              <a:t>ation required from employer</a:t>
            </a:r>
            <a:endParaRPr lang="en-US" dirty="0">
              <a:latin typeface="Book Antiqua"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15</a:t>
            </a:fld>
            <a:endParaRPr lang="en-US" dirty="0"/>
          </a:p>
        </p:txBody>
      </p:sp>
    </p:spTree>
    <p:extLst>
      <p:ext uri="{BB962C8B-B14F-4D97-AF65-F5344CB8AC3E}">
        <p14:creationId xmlns:p14="http://schemas.microsoft.com/office/powerpoint/2010/main" val="1495173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Book Antiqua" pitchFamily="18" charset="0"/>
              </a:rPr>
              <a:t>You can buy back the time, not the wages, you took as a refund from previous IPERS covered employment.</a:t>
            </a:r>
          </a:p>
          <a:p>
            <a:pPr eaLnBrk="1" hangingPunct="1"/>
            <a:endParaRPr lang="en-US" dirty="0">
              <a:latin typeface="Book Antiqua" pitchFamily="18" charset="0"/>
            </a:endParaRPr>
          </a:p>
          <a:p>
            <a:pPr eaLnBrk="1" hangingPunct="1"/>
            <a:r>
              <a:rPr lang="en-US" dirty="0">
                <a:latin typeface="Book Antiqua" pitchFamily="18" charset="0"/>
              </a:rPr>
              <a:t>Non-covered time includes employment with wages of less than $300 per quarter prior to July 1992 and substitute teaching time.</a:t>
            </a:r>
          </a:p>
          <a:p>
            <a:pPr eaLnBrk="1" hangingPunct="1"/>
            <a:endParaRPr lang="en-US" dirty="0">
              <a:latin typeface="Book Antiqua" pitchFamily="18" charset="0"/>
            </a:endParaRPr>
          </a:p>
          <a:p>
            <a:pPr eaLnBrk="1" hangingPunct="1"/>
            <a:r>
              <a:rPr lang="en-US" dirty="0">
                <a:latin typeface="Book Antiqua" pitchFamily="18" charset="0"/>
              </a:rPr>
              <a:t>Other public employment includes employment in another state, in Iowa (TIAA-CREF for example), federal government for which you will not receive a benefit.</a:t>
            </a:r>
          </a:p>
          <a:p>
            <a:pPr eaLnBrk="1" hangingPunct="1"/>
            <a:endParaRPr lang="en-US" dirty="0">
              <a:latin typeface="Book Antiqua" pitchFamily="18" charset="0"/>
            </a:endParaRPr>
          </a:p>
          <a:p>
            <a:pPr eaLnBrk="1" hangingPunct="1"/>
            <a:r>
              <a:rPr lang="en-US" dirty="0">
                <a:latin typeface="Book Antiqua" pitchFamily="18" charset="0"/>
              </a:rPr>
              <a:t>Private sector includes any employment with wages paid into social security and doesn’t fall into the other public category. </a:t>
            </a:r>
          </a:p>
          <a:p>
            <a:pPr eaLnBrk="1" hangingPunct="1"/>
            <a:endParaRPr lang="en-US" dirty="0">
              <a:latin typeface="Book Antiqua" pitchFamily="18" charset="0"/>
            </a:endParaRPr>
          </a:p>
          <a:p>
            <a:pPr eaLnBrk="1" hangingPunct="1"/>
            <a:r>
              <a:rPr lang="en-US" dirty="0">
                <a:latin typeface="Book Antiqua" pitchFamily="18" charset="0"/>
              </a:rPr>
              <a:t>The cost for service purchase is based on the highest calendar year of wages, the increase in benefits and how soon unreduced benefits will be paid if a purchase is made.  </a:t>
            </a:r>
          </a:p>
          <a:p>
            <a:pPr eaLnBrk="1" hangingPunct="1"/>
            <a:r>
              <a:rPr lang="en-US" dirty="0">
                <a:latin typeface="Book Antiqua" pitchFamily="18" charset="0"/>
              </a:rPr>
              <a:t>Must complete service purchase application, which can be mailed &amp; is available on</a:t>
            </a:r>
            <a:r>
              <a:rPr lang="en-US" baseline="0" dirty="0">
                <a:latin typeface="Book Antiqua" pitchFamily="18" charset="0"/>
              </a:rPr>
              <a:t> IPERS website.</a:t>
            </a:r>
            <a:endParaRPr lang="en-US" dirty="0">
              <a:latin typeface="Book Antiqua"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16</a:t>
            </a:fld>
            <a:endParaRPr lang="en-US" dirty="0"/>
          </a:p>
        </p:txBody>
      </p:sp>
    </p:spTree>
    <p:extLst>
      <p:ext uri="{BB962C8B-B14F-4D97-AF65-F5344CB8AC3E}">
        <p14:creationId xmlns:p14="http://schemas.microsoft.com/office/powerpoint/2010/main" val="166894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All retirement counselors</a:t>
            </a:r>
            <a:r>
              <a:rPr lang="en-US" baseline="0" dirty="0"/>
              <a:t> answer our phone lines. We are there to assist you!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18</a:t>
            </a:fld>
            <a:endParaRPr lang="en-US" dirty="0"/>
          </a:p>
        </p:txBody>
      </p:sp>
    </p:spTree>
    <p:extLst>
      <p:ext uri="{BB962C8B-B14F-4D97-AF65-F5344CB8AC3E}">
        <p14:creationId xmlns:p14="http://schemas.microsoft.com/office/powerpoint/2010/main" val="1672835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Century Gothic" panose="020B0502020202020204" pitchFamily="34" charset="0"/>
              </a:rPr>
              <a:t>For detailed tax information, contact the IRS for publication 575 or consult a tax advisor.</a:t>
            </a:r>
          </a:p>
          <a:p>
            <a:endParaRPr lang="en-US" dirty="0"/>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29</a:t>
            </a:fld>
            <a:endParaRPr lang="en-US" dirty="0"/>
          </a:p>
        </p:txBody>
      </p:sp>
    </p:spTree>
    <p:extLst>
      <p:ext uri="{BB962C8B-B14F-4D97-AF65-F5344CB8AC3E}">
        <p14:creationId xmlns:p14="http://schemas.microsoft.com/office/powerpoint/2010/main" val="4278632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IPERS covered employer is any employer with employees making contributions to IPERS. For example, State Universities and community colleges are considered to be IPERS employers since they have members who pay into TIAA-Cref or IPERS.</a:t>
            </a:r>
          </a:p>
          <a:p>
            <a:endParaRPr lang="en-US" dirty="0"/>
          </a:p>
          <a:p>
            <a:r>
              <a:rPr lang="en-US" dirty="0"/>
              <a:t>A covered position is one for which IPERS is taken out of the wages regardless of who fills the position. Most full and part time positions are covered positions. Temporary positions (less than six months) are not covered. A position is no longer considered temporary when wages have been reported for two consecutives quarters in which $1000 in wages have been paid. When this occurs, the member is then covered regardless of the amount of the wage paid in the next quarter as long as it’s within the next four quarters.   </a:t>
            </a:r>
          </a:p>
          <a:p>
            <a:endParaRPr lang="en-US" dirty="0"/>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31</a:t>
            </a:fld>
            <a:endParaRPr lang="en-US" dirty="0"/>
          </a:p>
        </p:txBody>
      </p:sp>
    </p:spTree>
    <p:extLst>
      <p:ext uri="{BB962C8B-B14F-4D97-AF65-F5344CB8AC3E}">
        <p14:creationId xmlns:p14="http://schemas.microsoft.com/office/powerpoint/2010/main" val="1242531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Work Restrictions</a:t>
            </a:r>
            <a:endParaRPr lang="en-US" sz="1100" dirty="0"/>
          </a:p>
          <a:p>
            <a:r>
              <a:rPr lang="en-US" dirty="0"/>
              <a:t>Retirees under age 70 who return to work for an IPERS-covered employer have certain restrictions on employment. All IPERS retirees under age 70 must have a bona fide retirement that meets both of these conditions: </a:t>
            </a:r>
          </a:p>
          <a:p>
            <a:pPr lvl="0"/>
            <a:r>
              <a:rPr lang="en-US" dirty="0"/>
              <a:t>End all service with an IPERS-covered employer, regardless of whether the person’s position with that employer is covered by IPERS.</a:t>
            </a:r>
          </a:p>
          <a:p>
            <a:pPr lvl="0"/>
            <a:r>
              <a:rPr lang="en-US" dirty="0"/>
              <a:t>Not return to work with an IPERS-covered employer for one month or to IPERS-covered employment for three additional months.</a:t>
            </a:r>
          </a:p>
          <a:p>
            <a:r>
              <a:rPr lang="en-US" dirty="0"/>
              <a:t>People who retire from certain positions may have a shortened bona fide retirement period. See the </a:t>
            </a:r>
            <a:r>
              <a:rPr lang="en-US" u="sng" dirty="0">
                <a:hlinkClick r:id="rId3"/>
              </a:rPr>
              <a:t>Member Handbook</a:t>
            </a:r>
            <a:r>
              <a:rPr lang="en-US" dirty="0"/>
              <a:t> for a list.</a:t>
            </a:r>
          </a:p>
          <a:p>
            <a:r>
              <a:rPr lang="en-US" dirty="0"/>
              <a:t> </a:t>
            </a:r>
          </a:p>
          <a:p>
            <a:r>
              <a:rPr lang="en-US" dirty="0"/>
              <a:t>Wage Limits After Retirement</a:t>
            </a:r>
            <a:endParaRPr lang="en-US" sz="1100" dirty="0"/>
          </a:p>
          <a:p>
            <a:r>
              <a:rPr lang="en-US" dirty="0"/>
              <a:t>There are certain earning restrictions for IPERS retirees who return to IPERS-covered employment. They are: </a:t>
            </a:r>
          </a:p>
          <a:p>
            <a:pPr lvl="0"/>
            <a:r>
              <a:rPr lang="en-US" dirty="0"/>
              <a:t>Retirees age 55–65 cannot earn more than $30,000 a year or the annual Social Security wage limit, whichever is higher. These wage limits may change each year. The limit does not apply if the retiree is elected to public office.</a:t>
            </a:r>
          </a:p>
          <a:p>
            <a:pPr lvl="1"/>
            <a:r>
              <a:rPr lang="en-US" dirty="0"/>
              <a:t>If the retiree earns more than $30,000, monthly benefits from IPERS will be reduced.</a:t>
            </a:r>
          </a:p>
          <a:p>
            <a:pPr lvl="0"/>
            <a:r>
              <a:rPr lang="en-US" dirty="0"/>
              <a:t>Retirees who have reached age 65 do not face an earnings limit. </a:t>
            </a:r>
          </a:p>
          <a:p>
            <a:r>
              <a:rPr lang="en-US" dirty="0"/>
              <a:t> </a:t>
            </a:r>
          </a:p>
          <a:p>
            <a:r>
              <a:rPr lang="en-US" dirty="0"/>
              <a:t>Benefit Adjustments After Reemployment</a:t>
            </a:r>
            <a:endParaRPr lang="en-US" sz="1100" dirty="0"/>
          </a:p>
          <a:p>
            <a:r>
              <a:rPr lang="en-US" dirty="0"/>
              <a:t>When a retiree retires again, he or she should contact IPERS. IPERS will recalculate the retiree’s benefits. Reemployment does not always increase a retiree’s monthly benefit, in which case, a lump-sum payment is made. </a:t>
            </a:r>
          </a:p>
          <a:p>
            <a:r>
              <a:rPr lang="en-US" dirty="0"/>
              <a:t> </a:t>
            </a:r>
          </a:p>
          <a:p>
            <a:r>
              <a:rPr lang="en-US" dirty="0"/>
              <a:t>The bottom line is this: it’s OK to get rehired under IPERS-covered employment. IPERS retirees just be sure to verify that a bona fide retirement period has been met. </a:t>
            </a:r>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34</a:t>
            </a:fld>
            <a:endParaRPr lang="en-US" dirty="0"/>
          </a:p>
        </p:txBody>
      </p:sp>
    </p:spTree>
    <p:extLst>
      <p:ext uri="{BB962C8B-B14F-4D97-AF65-F5344CB8AC3E}">
        <p14:creationId xmlns:p14="http://schemas.microsoft.com/office/powerpoint/2010/main" val="1101264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In</a:t>
            </a:r>
            <a:r>
              <a:rPr lang="en-US" baseline="0" dirty="0"/>
              <a:t> – you must first call IPERS to have your account unlocked if you have never accessed and created your account.  </a:t>
            </a:r>
            <a:endParaRPr lang="en-US" dirty="0"/>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36</a:t>
            </a:fld>
            <a:endParaRPr lang="en-US" dirty="0"/>
          </a:p>
        </p:txBody>
      </p:sp>
    </p:spTree>
    <p:extLst>
      <p:ext uri="{BB962C8B-B14F-4D97-AF65-F5344CB8AC3E}">
        <p14:creationId xmlns:p14="http://schemas.microsoft.com/office/powerpoint/2010/main" val="2071779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38</a:t>
            </a:fld>
            <a:endParaRPr lang="en-US" dirty="0"/>
          </a:p>
        </p:txBody>
      </p:sp>
    </p:spTree>
    <p:extLst>
      <p:ext uri="{BB962C8B-B14F-4D97-AF65-F5344CB8AC3E}">
        <p14:creationId xmlns:p14="http://schemas.microsoft.com/office/powerpoint/2010/main" val="103579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Book Antiqua" pitchFamily="18" charset="0"/>
              </a:rPr>
              <a:t>The lifetime</a:t>
            </a:r>
            <a:r>
              <a:rPr lang="en-US" baseline="0" dirty="0">
                <a:latin typeface="Book Antiqua" pitchFamily="18" charset="0"/>
              </a:rPr>
              <a:t> benefit you receive is predictable &amp; stable because it is calculated using a formula; As your years of service increase, your IPERS benefits grow.  Benefits aren’t tied to the performance of the stock market, so you don’t have to worry about riding out the bumps in the market.</a:t>
            </a:r>
            <a:endParaRPr lang="en-US" dirty="0">
              <a:latin typeface="Book Antiqua" pitchFamily="18" charset="0"/>
            </a:endParaRPr>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2</a:t>
            </a:fld>
            <a:endParaRPr lang="en-US" dirty="0"/>
          </a:p>
        </p:txBody>
      </p:sp>
    </p:spTree>
    <p:extLst>
      <p:ext uri="{BB962C8B-B14F-4D97-AF65-F5344CB8AC3E}">
        <p14:creationId xmlns:p14="http://schemas.microsoft.com/office/powerpoint/2010/main" val="60816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Book Antiqua" pitchFamily="18" charset="0"/>
              </a:rPr>
              <a:t>The lifetime</a:t>
            </a:r>
            <a:r>
              <a:rPr lang="en-US" baseline="0" dirty="0">
                <a:latin typeface="Book Antiqua" pitchFamily="18" charset="0"/>
              </a:rPr>
              <a:t> benefit you receive is predictable &amp; stable because it is calculated using a formula; As your years of service increase, your IPERS benefits grow.  Benefits aren’t tied to the performance of the stock market, so you don’t have to worry about riding out the bumps in the market.</a:t>
            </a:r>
            <a:endParaRPr lang="en-US" dirty="0">
              <a:latin typeface="Book Antiqua" pitchFamily="18" charset="0"/>
            </a:endParaRPr>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3</a:t>
            </a:fld>
            <a:endParaRPr lang="en-US" dirty="0"/>
          </a:p>
        </p:txBody>
      </p:sp>
    </p:spTree>
    <p:extLst>
      <p:ext uri="{BB962C8B-B14F-4D97-AF65-F5344CB8AC3E}">
        <p14:creationId xmlns:p14="http://schemas.microsoft.com/office/powerpoint/2010/main" val="608161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Guaranteed Benefit</a:t>
            </a:r>
          </a:p>
          <a:p>
            <a:r>
              <a:rPr lang="en-US" dirty="0"/>
              <a:t>YES. Your benefit is guaranteed for life, no matter how long you live, and no matter how the investments perform. </a:t>
            </a:r>
          </a:p>
          <a:p>
            <a:r>
              <a:rPr lang="en-US" dirty="0"/>
              <a:t> </a:t>
            </a:r>
          </a:p>
          <a:p>
            <a:r>
              <a:rPr lang="en-US" dirty="0"/>
              <a:t>STABLE. Your benefit amount is determined by a formula based on your years of service and your average salary. Once determined, it will not change.</a:t>
            </a:r>
          </a:p>
          <a:p>
            <a:r>
              <a:rPr lang="en-US" dirty="0"/>
              <a:t>IT</a:t>
            </a:r>
            <a:r>
              <a:rPr lang="en-US" baseline="0" dirty="0"/>
              <a:t> IS NOT </a:t>
            </a:r>
            <a:r>
              <a:rPr lang="en-US" dirty="0"/>
              <a:t>UNPREDICTABLE: Your benefit is not based on your contributions, any employer contributions, and any investment earnings or losses (minus any withdrawals or loans received.)</a:t>
            </a:r>
          </a:p>
          <a:p>
            <a:r>
              <a:rPr lang="en-US" dirty="0"/>
              <a:t>Investment Risk</a:t>
            </a:r>
          </a:p>
          <a:p>
            <a:r>
              <a:rPr lang="en-US" dirty="0"/>
              <a:t>IPERS takes on all the investment risk. The amount of your benefit is not affected by fluctuations in the investment market.</a:t>
            </a:r>
          </a:p>
          <a:p>
            <a:r>
              <a:rPr lang="en-US" dirty="0"/>
              <a:t>YOU take on all the investment risk. You are responsible for deciding how your money is invested and for monitoring its performance.</a:t>
            </a:r>
          </a:p>
          <a:p>
            <a:r>
              <a:rPr lang="en-US" dirty="0"/>
              <a:t>Withdrawals &amp; Loans</a:t>
            </a:r>
          </a:p>
          <a:p>
            <a:r>
              <a:rPr lang="en-US" dirty="0"/>
              <a:t>NOT AVAILABLE. Your IPERS funds are not available to withdraw or borrow against. Only terminated members may withdraw their money. This is an important difference between IPERS and defined contribution plans. </a:t>
            </a:r>
          </a:p>
          <a:p>
            <a:r>
              <a:rPr lang="en-US" dirty="0"/>
              <a:t>TYPICALLY AVAILABLE. Most defined contribution plans allow for withdrawals and loans. However, withdrawals and loans will significantly reduce future benefits that will be needed in retirement.</a:t>
            </a:r>
          </a:p>
          <a:p>
            <a:r>
              <a:rPr lang="en-US" dirty="0"/>
              <a:t>Vesting</a:t>
            </a:r>
          </a:p>
          <a:p>
            <a:r>
              <a:rPr lang="en-US" dirty="0"/>
              <a:t>100% in </a:t>
            </a:r>
            <a:r>
              <a:rPr lang="en-US" i="1" dirty="0"/>
              <a:t>your</a:t>
            </a:r>
            <a:r>
              <a:rPr lang="en-US" dirty="0"/>
              <a:t> contributions.  After 4 years of service or when you reach age 55 while making contributions employment, you become vested in a portion of the employer contributions made on your behalf. Effective 7/1/12, vesting requirements change to 7 years of service, or when you reach age 65 while in IPERS-covered employment.</a:t>
            </a:r>
          </a:p>
          <a:p>
            <a:r>
              <a:rPr lang="en-US" dirty="0"/>
              <a:t>100% in </a:t>
            </a:r>
            <a:r>
              <a:rPr lang="en-US" i="1" dirty="0"/>
              <a:t>your</a:t>
            </a:r>
            <a:r>
              <a:rPr lang="en-US" dirty="0"/>
              <a:t> contributions. Vesting in your employer’s contributions varies by the employer (plan sponsor). For example, some plans allow a gradually increasing percentage of vesting for several years before you reach 100 percent.</a:t>
            </a:r>
          </a:p>
          <a:p>
            <a:r>
              <a:rPr lang="en-US" dirty="0"/>
              <a:t>Portability </a:t>
            </a:r>
          </a:p>
          <a:p>
            <a:r>
              <a:rPr lang="en-US" dirty="0"/>
              <a:t>YES . If you leave public employment, you may roll over the value of your account to another (qualified) retirement plan, take a refund, or, depending on the amount, leave it with IPERS until a later date.</a:t>
            </a:r>
          </a:p>
          <a:p>
            <a:r>
              <a:rPr lang="en-US" dirty="0"/>
              <a:t>YES. Your vested funds may be rolled over to another retirement (qualified) plan. </a:t>
            </a:r>
          </a:p>
          <a:p>
            <a:r>
              <a:rPr lang="en-US" dirty="0"/>
              <a:t>Death Benefits</a:t>
            </a:r>
          </a:p>
          <a:p>
            <a:r>
              <a:rPr lang="en-US" dirty="0"/>
              <a:t>YES. IPERS provides pre- and post-retirement death benefits. </a:t>
            </a:r>
          </a:p>
          <a:p>
            <a:r>
              <a:rPr lang="en-US" dirty="0"/>
              <a:t>YES. Your account balance will transfer to your beneficiary(ies) when you die. Your beneficiary(ies) decides how payment is made.</a:t>
            </a:r>
          </a:p>
          <a:p>
            <a:r>
              <a:rPr lang="en-US" dirty="0"/>
              <a:t>Disability Benefits</a:t>
            </a:r>
          </a:p>
          <a:p>
            <a:r>
              <a:rPr lang="en-US" dirty="0"/>
              <a:t>YES. IPERS provides disability benefits depending on certain qualifications.</a:t>
            </a:r>
          </a:p>
          <a:p>
            <a:r>
              <a:rPr lang="en-US" dirty="0"/>
              <a:t>NO. Defined contribution plans do not usually provide disability benefits.</a:t>
            </a:r>
          </a:p>
          <a:p>
            <a:r>
              <a:rPr lang="en-US" dirty="0"/>
              <a:t>Fees &amp; Expenses</a:t>
            </a:r>
          </a:p>
          <a:p>
            <a:r>
              <a:rPr lang="en-US" dirty="0"/>
              <a:t>INCLUDED. All fees and expenses are paid by the IPERS Trust Fund and do not affect the amount of your benefit payment.</a:t>
            </a:r>
          </a:p>
          <a:p>
            <a:r>
              <a:rPr lang="en-US" dirty="0"/>
              <a:t>TYPICALLY HIGH. All fees and expenses are distributed across accounts or taken directly from individual balances.</a:t>
            </a:r>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Both you &amp; your employer contribute to IPERS &amp; IPERS</a:t>
            </a:r>
            <a:r>
              <a:rPr lang="en-US" baseline="0" dirty="0"/>
              <a:t> invests the contributions and holds the investment income in a Trust Fund for the exclusive purpose of paying benefits to members &amp; their beneficiaries. The money employees contribute today is pooled &amp; invested so it can grow and pay for their own future benefits.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5</a:t>
            </a:fld>
            <a:endParaRPr lang="en-US" dirty="0"/>
          </a:p>
        </p:txBody>
      </p:sp>
    </p:spTree>
    <p:extLst>
      <p:ext uri="{BB962C8B-B14F-4D97-AF65-F5344CB8AC3E}">
        <p14:creationId xmlns:p14="http://schemas.microsoft.com/office/powerpoint/2010/main" val="30290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Book Antiqua" pitchFamily="18" charset="0"/>
              </a:rPr>
              <a:t>This vesting change effective 7-1-2012.  If</a:t>
            </a:r>
            <a:r>
              <a:rPr lang="en-US" baseline="0" dirty="0">
                <a:latin typeface="Book Antiqua" pitchFamily="18" charset="0"/>
              </a:rPr>
              <a:t> vested June 30, 2012 under previous vesting rule, remained vested (at least 4 years of service or Age 55 or older contributing to IPERS)</a:t>
            </a:r>
            <a:r>
              <a:rPr lang="en-US" dirty="0">
                <a:latin typeface="Book Antiqua" pitchFamily="18" charset="0"/>
              </a:rPr>
              <a:t>   </a:t>
            </a:r>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6</a:t>
            </a:fld>
            <a:endParaRPr lang="en-US" dirty="0"/>
          </a:p>
        </p:txBody>
      </p:sp>
    </p:spTree>
    <p:extLst>
      <p:ext uri="{BB962C8B-B14F-4D97-AF65-F5344CB8AC3E}">
        <p14:creationId xmlns:p14="http://schemas.microsoft.com/office/powerpoint/2010/main" val="142883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Book Antiqua" pitchFamily="18" charset="0"/>
              </a:rPr>
              <a:t>Members under age 55 must be vested to receive a monthly benefit payment under the disability provisions. </a:t>
            </a:r>
          </a:p>
          <a:p>
            <a:pPr eaLnBrk="1" hangingPunct="1"/>
            <a:endParaRPr lang="en-US" dirty="0">
              <a:latin typeface="Book Antiqua" pitchFamily="18" charset="0"/>
            </a:endParaRPr>
          </a:p>
          <a:p>
            <a:pPr eaLnBrk="1" hangingPunct="1"/>
            <a:r>
              <a:rPr lang="en-US" dirty="0">
                <a:latin typeface="Book Antiqua" pitchFamily="18" charset="0"/>
              </a:rPr>
              <a:t>A vested member who takes a refund will receive a portion of the employer’s investment based on the number of years they have contributed. For example, a member with 10 years of service will receive 1/3 of the employer’s investment. </a:t>
            </a:r>
          </a:p>
          <a:p>
            <a:pPr eaLnBrk="1" hangingPunct="1"/>
            <a:endParaRPr lang="en-US" dirty="0">
              <a:latin typeface="Book Antiqua" pitchFamily="18" charset="0"/>
            </a:endParaRPr>
          </a:p>
          <a:p>
            <a:pPr eaLnBrk="1" hangingPunct="1"/>
            <a:r>
              <a:rPr lang="en-US" dirty="0">
                <a:latin typeface="Book Antiqua" pitchFamily="18" charset="0"/>
              </a:rPr>
              <a:t>In order to pay back an IPERS refund or make any other service purchase, a member must be vested.</a:t>
            </a:r>
          </a:p>
          <a:p>
            <a:endParaRPr lang="en-US" dirty="0"/>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7</a:t>
            </a:fld>
            <a:endParaRPr lang="en-US" dirty="0"/>
          </a:p>
        </p:txBody>
      </p:sp>
    </p:spTree>
    <p:extLst>
      <p:ext uri="{BB962C8B-B14F-4D97-AF65-F5344CB8AC3E}">
        <p14:creationId xmlns:p14="http://schemas.microsoft.com/office/powerpoint/2010/main" val="1213552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1.88% - 2019</a:t>
            </a:r>
          </a:p>
          <a:p>
            <a:endParaRPr lang="en-US" dirty="0"/>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9</a:t>
            </a:fld>
            <a:endParaRPr lang="en-US" dirty="0"/>
          </a:p>
        </p:txBody>
      </p:sp>
    </p:spTree>
    <p:extLst>
      <p:ext uri="{BB962C8B-B14F-4D97-AF65-F5344CB8AC3E}">
        <p14:creationId xmlns:p14="http://schemas.microsoft.com/office/powerpoint/2010/main" val="3866280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Total Regular Contribution Rate – 15.73%. IPERS sets Regular member contribution rates using an actuarial valuation, which is a snapshot of IPERS’ finances &amp; that rate can increase or decrease by no more than 1%.  </a:t>
            </a:r>
            <a:r>
              <a:rPr lang="en-US" dirty="0">
                <a:latin typeface="Book Antiqua" pitchFamily="18" charset="0"/>
              </a:rPr>
              <a:t>  Deductions for deferred compensation, TSA’s and other qualified tax deferred plans do not reduce the amount of wages reported to IPERS.  </a:t>
            </a:r>
          </a:p>
          <a:p>
            <a:endParaRPr lang="en-US" dirty="0"/>
          </a:p>
        </p:txBody>
      </p:sp>
      <p:sp>
        <p:nvSpPr>
          <p:cNvPr id="4" name="Slide Number Placeholder 3"/>
          <p:cNvSpPr>
            <a:spLocks noGrp="1"/>
          </p:cNvSpPr>
          <p:nvPr>
            <p:ph type="sldNum" sz="quarter" idx="10"/>
          </p:nvPr>
        </p:nvSpPr>
        <p:spPr/>
        <p:txBody>
          <a:bodyPr/>
          <a:lstStyle/>
          <a:p>
            <a:pPr>
              <a:defRPr/>
            </a:pPr>
            <a:fld id="{A4D72E90-BD5E-42C3-BA1A-55BE17FB660F}" type="slidenum">
              <a:rPr lang="en-US" smtClean="0"/>
              <a:pPr>
                <a:defRPr/>
              </a:pPr>
              <a:t>10</a:t>
            </a:fld>
            <a:endParaRPr lang="en-US" dirty="0"/>
          </a:p>
        </p:txBody>
      </p:sp>
    </p:spTree>
    <p:extLst>
      <p:ext uri="{BB962C8B-B14F-4D97-AF65-F5344CB8AC3E}">
        <p14:creationId xmlns:p14="http://schemas.microsoft.com/office/powerpoint/2010/main" val="1517814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a:extLst>
              <a:ext uri="{FF2B5EF4-FFF2-40B4-BE49-F238E27FC236}">
                <a16:creationId xmlns:a16="http://schemas.microsoft.com/office/drawing/2014/main" id="{29BE37ED-771A-7B4B-ABCD-6D3766AD3BF8}"/>
              </a:ext>
            </a:extLst>
          </p:cNvPr>
          <p:cNvSpPr/>
          <p:nvPr userDrawn="1"/>
        </p:nvSpPr>
        <p:spPr bwMode="auto">
          <a:xfrm>
            <a:off x="0" y="4572000"/>
            <a:ext cx="9144000" cy="2286000"/>
          </a:xfrm>
          <a:prstGeom prst="rect">
            <a:avLst/>
          </a:prstGeom>
          <a:solidFill>
            <a:srgbClr val="D0E0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 name="Title 1"/>
          <p:cNvSpPr>
            <a:spLocks noGrp="1"/>
          </p:cNvSpPr>
          <p:nvPr>
            <p:ph type="ctrTitle"/>
          </p:nvPr>
        </p:nvSpPr>
        <p:spPr>
          <a:xfrm>
            <a:off x="1676400" y="1371600"/>
            <a:ext cx="4876800" cy="2057400"/>
          </a:xfrm>
          <a:prstGeom prst="rect">
            <a:avLst/>
          </a:prstGeom>
        </p:spPr>
        <p:txBody>
          <a:bodyPr vert="horz"/>
          <a:lstStyle>
            <a:lvl1pPr algn="l">
              <a:defRPr>
                <a:solidFill>
                  <a:schemeClr val="bg1"/>
                </a:solidFill>
                <a:latin typeface="Century Gothic" charset="0"/>
                <a:ea typeface="Century Gothic" charset="0"/>
                <a:cs typeface="Century Gothic" charset="0"/>
              </a:defRPr>
            </a:lvl1pPr>
          </a:lstStyle>
          <a:p>
            <a:r>
              <a:rPr lang="en-US" dirty="0"/>
              <a:t>Click to edit Master title style</a:t>
            </a:r>
          </a:p>
        </p:txBody>
      </p:sp>
      <p:sp>
        <p:nvSpPr>
          <p:cNvPr id="3" name="Subtitle 2"/>
          <p:cNvSpPr>
            <a:spLocks noGrp="1"/>
          </p:cNvSpPr>
          <p:nvPr>
            <p:ph type="subTitle" idx="1" hasCustomPrompt="1"/>
          </p:nvPr>
        </p:nvSpPr>
        <p:spPr>
          <a:xfrm>
            <a:off x="1676400" y="4876800"/>
            <a:ext cx="8001000" cy="685799"/>
          </a:xfrm>
          <a:prstGeom prst="rect">
            <a:avLst/>
          </a:prstGeom>
        </p:spPr>
        <p:txBody>
          <a:bodyPr vert="horz"/>
          <a:lstStyle>
            <a:lvl1pPr marL="0" indent="0" algn="l">
              <a:buNone/>
              <a:defRPr sz="1400" b="1" i="0">
                <a:latin typeface="Century Gothic"/>
                <a:cs typeface="Century Gothic"/>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Presenter</a:t>
            </a:r>
          </a:p>
          <a:p>
            <a:r>
              <a:rPr lang="en-US" dirty="0"/>
              <a:t>Month 00, 2018</a:t>
            </a:r>
          </a:p>
        </p:txBody>
      </p:sp>
      <p:pic>
        <p:nvPicPr>
          <p:cNvPr id="5" name="Picture 4">
            <a:extLst>
              <a:ext uri="{FF2B5EF4-FFF2-40B4-BE49-F238E27FC236}">
                <a16:creationId xmlns:a16="http://schemas.microsoft.com/office/drawing/2014/main" id="{6173BAAA-A3ED-8448-9AD4-3B2414C8803E}"/>
              </a:ext>
            </a:extLst>
          </p:cNvPr>
          <p:cNvPicPr>
            <a:picLocks noChangeAspect="1"/>
          </p:cNvPicPr>
          <p:nvPr userDrawn="1"/>
        </p:nvPicPr>
        <p:blipFill>
          <a:blip r:embed="rId3"/>
          <a:stretch>
            <a:fillRect/>
          </a:stretch>
        </p:blipFill>
        <p:spPr>
          <a:xfrm>
            <a:off x="5410200" y="5562599"/>
            <a:ext cx="2876550" cy="639233"/>
          </a:xfrm>
          <a:prstGeom prst="rect">
            <a:avLst/>
          </a:prstGeom>
        </p:spPr>
      </p:pic>
      <p:sp>
        <p:nvSpPr>
          <p:cNvPr id="6" name="Rectangle 5">
            <a:extLst>
              <a:ext uri="{FF2B5EF4-FFF2-40B4-BE49-F238E27FC236}">
                <a16:creationId xmlns:a16="http://schemas.microsoft.com/office/drawing/2014/main" id="{125DFF12-C603-EC4D-9D30-EADA2BD0F906}"/>
              </a:ext>
            </a:extLst>
          </p:cNvPr>
          <p:cNvSpPr/>
          <p:nvPr userDrawn="1"/>
        </p:nvSpPr>
        <p:spPr bwMode="auto">
          <a:xfrm>
            <a:off x="0" y="4114800"/>
            <a:ext cx="9144000" cy="457200"/>
          </a:xfrm>
          <a:prstGeom prst="rect">
            <a:avLst/>
          </a:prstGeom>
          <a:solidFill>
            <a:srgbClr val="AAAA00"/>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8" name="Title 1">
            <a:extLst>
              <a:ext uri="{FF2B5EF4-FFF2-40B4-BE49-F238E27FC236}">
                <a16:creationId xmlns:a16="http://schemas.microsoft.com/office/drawing/2014/main" id="{8786E77E-2275-754E-9919-4C058E4DBBDE}"/>
              </a:ext>
            </a:extLst>
          </p:cNvPr>
          <p:cNvSpPr txBox="1">
            <a:spLocks/>
          </p:cNvSpPr>
          <p:nvPr userDrawn="1"/>
        </p:nvSpPr>
        <p:spPr>
          <a:xfrm>
            <a:off x="1676400" y="4171452"/>
            <a:ext cx="5638800" cy="476748"/>
          </a:xfrm>
          <a:prstGeom prst="rect">
            <a:avLst/>
          </a:prstGeom>
        </p:spPr>
        <p:txBody>
          <a:bodyPr vert="horz"/>
          <a:lstStyle>
            <a:lvl1pPr algn="l" rtl="0" eaLnBrk="1" fontAlgn="base" hangingPunct="1">
              <a:spcBef>
                <a:spcPct val="0"/>
              </a:spcBef>
              <a:spcAft>
                <a:spcPct val="0"/>
              </a:spcAft>
              <a:defRPr sz="4400">
                <a:solidFill>
                  <a:schemeClr val="bg1"/>
                </a:solidFill>
                <a:latin typeface="Century Gothic" charset="0"/>
                <a:ea typeface="Century Gothic" charset="0"/>
                <a:cs typeface="Century Gothic" charset="0"/>
              </a:defRPr>
            </a:lvl1pPr>
            <a:lvl2pPr algn="ctr" rtl="0" eaLnBrk="1" fontAlgn="base" hangingPunct="1">
              <a:spcBef>
                <a:spcPct val="0"/>
              </a:spcBef>
              <a:spcAft>
                <a:spcPct val="0"/>
              </a:spcAft>
              <a:defRPr sz="4400">
                <a:solidFill>
                  <a:schemeClr val="tx2"/>
                </a:solidFill>
                <a:latin typeface="Times" charset="0"/>
                <a:ea typeface="ヒラギノ角ゴ Pro W3" charset="-128"/>
                <a:cs typeface="ヒラギノ角ゴ Pro W3" charset="-128"/>
              </a:defRPr>
            </a:lvl2pPr>
            <a:lvl3pPr algn="ctr" rtl="0" eaLnBrk="1" fontAlgn="base" hangingPunct="1">
              <a:spcBef>
                <a:spcPct val="0"/>
              </a:spcBef>
              <a:spcAft>
                <a:spcPct val="0"/>
              </a:spcAft>
              <a:defRPr sz="4400">
                <a:solidFill>
                  <a:schemeClr val="tx2"/>
                </a:solidFill>
                <a:latin typeface="Times" charset="0"/>
                <a:ea typeface="ヒラギノ角ゴ Pro W3" charset="-128"/>
                <a:cs typeface="ヒラギノ角ゴ Pro W3" charset="-128"/>
              </a:defRPr>
            </a:lvl3pPr>
            <a:lvl4pPr algn="ctr" rtl="0" eaLnBrk="1" fontAlgn="base" hangingPunct="1">
              <a:spcBef>
                <a:spcPct val="0"/>
              </a:spcBef>
              <a:spcAft>
                <a:spcPct val="0"/>
              </a:spcAft>
              <a:defRPr sz="4400">
                <a:solidFill>
                  <a:schemeClr val="tx2"/>
                </a:solidFill>
                <a:latin typeface="Times" charset="0"/>
                <a:ea typeface="ヒラギノ角ゴ Pro W3" charset="-128"/>
                <a:cs typeface="ヒラギノ角ゴ Pro W3" charset="-128"/>
              </a:defRPr>
            </a:lvl4pPr>
            <a:lvl5pPr algn="ctr" rtl="0" eaLnBrk="1" fontAlgn="base" hangingPunct="1">
              <a:spcBef>
                <a:spcPct val="0"/>
              </a:spcBef>
              <a:spcAft>
                <a:spcPct val="0"/>
              </a:spcAft>
              <a:defRPr sz="4400">
                <a:solidFill>
                  <a:schemeClr val="tx2"/>
                </a:solidFill>
                <a:latin typeface="Times" charset="0"/>
                <a:ea typeface="ヒラギノ角ゴ Pro W3" charset="-128"/>
                <a:cs typeface="ヒラギノ角ゴ Pro W3" charset="-128"/>
              </a:defRPr>
            </a:lvl5pPr>
            <a:lvl6pPr marL="457200" algn="ctr" rtl="0" eaLnBrk="1" fontAlgn="base" hangingPunct="1">
              <a:spcBef>
                <a:spcPct val="0"/>
              </a:spcBef>
              <a:spcAft>
                <a:spcPct val="0"/>
              </a:spcAft>
              <a:defRPr sz="4400">
                <a:solidFill>
                  <a:schemeClr val="tx2"/>
                </a:solidFill>
                <a:latin typeface="Times" charset="0"/>
              </a:defRPr>
            </a:lvl6pPr>
            <a:lvl7pPr marL="914400" algn="ctr" rtl="0" eaLnBrk="1" fontAlgn="base" hangingPunct="1">
              <a:spcBef>
                <a:spcPct val="0"/>
              </a:spcBef>
              <a:spcAft>
                <a:spcPct val="0"/>
              </a:spcAft>
              <a:defRPr sz="4400">
                <a:solidFill>
                  <a:schemeClr val="tx2"/>
                </a:solidFill>
                <a:latin typeface="Times" charset="0"/>
              </a:defRPr>
            </a:lvl7pPr>
            <a:lvl8pPr marL="1371600" algn="ctr" rtl="0" eaLnBrk="1" fontAlgn="base" hangingPunct="1">
              <a:spcBef>
                <a:spcPct val="0"/>
              </a:spcBef>
              <a:spcAft>
                <a:spcPct val="0"/>
              </a:spcAft>
              <a:defRPr sz="4400">
                <a:solidFill>
                  <a:schemeClr val="tx2"/>
                </a:solidFill>
                <a:latin typeface="Times" charset="0"/>
              </a:defRPr>
            </a:lvl8pPr>
            <a:lvl9pPr marL="1828800" algn="ctr" rtl="0" eaLnBrk="1" fontAlgn="base" hangingPunct="1">
              <a:spcBef>
                <a:spcPct val="0"/>
              </a:spcBef>
              <a:spcAft>
                <a:spcPct val="0"/>
              </a:spcAft>
              <a:defRPr sz="4400">
                <a:solidFill>
                  <a:schemeClr val="tx2"/>
                </a:solidFill>
                <a:latin typeface="Times" charset="0"/>
              </a:defRPr>
            </a:lvl9pPr>
          </a:lstStyle>
          <a:p>
            <a:r>
              <a:rPr lang="en-US" sz="1800" kern="0" dirty="0"/>
              <a:t>IOWA PUBLIC EMPLOYEES’ RETIREMENT SYSTEM</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prstGeom prst="rect">
            <a:avLst/>
          </a:prstGeom>
        </p:spPr>
        <p:txBody>
          <a:bodyPr vert="horz"/>
          <a:lstStyle>
            <a:lvl1pPr algn="l">
              <a:defRPr sz="4000" b="0" i="0">
                <a:solidFill>
                  <a:schemeClr val="bg1"/>
                </a:solidFill>
                <a:effectLst>
                  <a:outerShdw blurRad="50800" dist="38100" dir="2700000">
                    <a:srgbClr val="000000">
                      <a:alpha val="43000"/>
                    </a:srgbClr>
                  </a:outerShdw>
                </a:effectLst>
                <a:latin typeface="Century Gothic"/>
                <a:cs typeface="Century Gothic"/>
              </a:defRPr>
            </a:lvl1pPr>
          </a:lstStyle>
          <a:p>
            <a:r>
              <a:rPr lang="en-US"/>
              <a:t>Click to edit Master title style</a:t>
            </a:r>
            <a:endParaRPr lang="en-US" dirty="0"/>
          </a:p>
        </p:txBody>
      </p:sp>
      <p:sp>
        <p:nvSpPr>
          <p:cNvPr id="3" name="ClipArt Placeholder 2"/>
          <p:cNvSpPr>
            <a:spLocks noGrp="1"/>
          </p:cNvSpPr>
          <p:nvPr>
            <p:ph type="clipArt" sz="half" idx="1"/>
          </p:nvPr>
        </p:nvSpPr>
        <p:spPr>
          <a:xfrm>
            <a:off x="457200" y="1600200"/>
            <a:ext cx="4038600" cy="4525963"/>
          </a:xfrm>
          <a:prstGeom prst="rect">
            <a:avLst/>
          </a:prstGeom>
        </p:spPr>
        <p:txBody>
          <a:bodyPr vert="horz"/>
          <a:lstStyle>
            <a:lvl1pPr>
              <a:defRPr>
                <a:latin typeface="Century Gothic" charset="0"/>
                <a:ea typeface="Century Gothic" charset="0"/>
                <a:cs typeface="Century Gothic" charset="0"/>
              </a:defRPr>
            </a:lvl1pPr>
          </a:lstStyle>
          <a:p>
            <a:pPr lvl="0"/>
            <a:r>
              <a:rPr lang="en-US" noProof="0" dirty="0"/>
              <a:t>Click icon to add clip art</a:t>
            </a:r>
          </a:p>
        </p:txBody>
      </p:sp>
      <p:sp>
        <p:nvSpPr>
          <p:cNvPr id="4" name="Text Placeholder 3"/>
          <p:cNvSpPr>
            <a:spLocks noGrp="1"/>
          </p:cNvSpPr>
          <p:nvPr>
            <p:ph type="body" sz="half" idx="2"/>
          </p:nvPr>
        </p:nvSpPr>
        <p:spPr>
          <a:xfrm>
            <a:off x="4648200" y="1600200"/>
            <a:ext cx="4038600" cy="4525963"/>
          </a:xfrm>
          <a:prstGeom prst="rect">
            <a:avLst/>
          </a:prstGeom>
        </p:spPr>
        <p:txBody>
          <a:bodyPr vert="horz"/>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1"/>
          </p:nvPr>
        </p:nvSpPr>
        <p:spPr>
          <a:xfrm>
            <a:off x="3200400" y="6248400"/>
            <a:ext cx="1905000" cy="457200"/>
          </a:xfrm>
        </p:spPr>
        <p:txBody>
          <a:bodyPr wrap="square" numCol="1" anchor="t" anchorCtr="0" compatLnSpc="1">
            <a:prstTxWarp prst="textNoShape">
              <a:avLst/>
            </a:prstTxWarp>
          </a:bodyPr>
          <a:lstStyle>
            <a:lvl1pPr eaLnBrk="0" hangingPunct="0">
              <a:defRPr>
                <a:latin typeface="Arial" pitchFamily="34" charset="0"/>
              </a:defRPr>
            </a:lvl1pPr>
          </a:lstStyle>
          <a:p>
            <a:pPr>
              <a:defRPr/>
            </a:pPr>
            <a:fld id="{02CB6E06-BB24-4D01-8318-3B5FE3117DE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543800" cy="838200"/>
          </a:xfrm>
          <a:prstGeom prst="rect">
            <a:avLst/>
          </a:prstGeom>
          <a:effectLst>
            <a:outerShdw blurRad="50800" dist="38100" dir="2700000">
              <a:srgbClr val="000000">
                <a:alpha val="43000"/>
              </a:srgbClr>
            </a:outerShdw>
          </a:effectLst>
        </p:spPr>
        <p:txBody>
          <a:bodyPr vert="horz"/>
          <a:lstStyle>
            <a:lvl1pPr algn="l">
              <a:defRPr sz="4000" b="0" i="0">
                <a:solidFill>
                  <a:schemeClr val="bg1"/>
                </a:solidFill>
                <a:latin typeface="Century Gothic"/>
                <a:cs typeface="Century Gothic"/>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Book Antiqu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4038600" y="6400800"/>
            <a:ext cx="457200" cy="457200"/>
          </a:xfrm>
        </p:spPr>
        <p:txBody>
          <a:bodyPr wrap="square" numCol="1" anchor="t" anchorCtr="0" compatLnSpc="1">
            <a:prstTxWarp prst="textNoShape">
              <a:avLst/>
            </a:prstTxWarp>
          </a:bodyPr>
          <a:lstStyle>
            <a:lvl1pPr eaLnBrk="0" hangingPunct="0">
              <a:defRPr>
                <a:latin typeface="Arial" pitchFamily="34" charset="0"/>
              </a:defRPr>
            </a:lvl1pPr>
          </a:lstStyle>
          <a:p>
            <a:pPr>
              <a:defRPr/>
            </a:pPr>
            <a:fld id="{E10F5930-E32A-416A-8666-E329EFE9AF0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prstGeom prst="rect">
            <a:avLst/>
          </a:prstGeom>
        </p:spPr>
        <p:txBody>
          <a:bodyPr vert="horz"/>
          <a:lstStyle>
            <a:lvl1pPr algn="l">
              <a:defRPr sz="4000" b="0" i="0">
                <a:solidFill>
                  <a:schemeClr val="bg1"/>
                </a:solidFill>
                <a:effectLst>
                  <a:outerShdw blurRad="50800" dist="38100" dir="2700000">
                    <a:srgbClr val="000000">
                      <a:alpha val="43000"/>
                    </a:srgbClr>
                  </a:outerShdw>
                </a:effectLst>
                <a:latin typeface="Century Gothic"/>
                <a:cs typeface="Century Gothic"/>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0" i="0">
                <a:latin typeface="Century Gothic"/>
                <a:cs typeface="Century Gothic"/>
              </a:defRPr>
            </a:lvl1pPr>
            <a:lvl2pPr>
              <a:defRPr sz="2400" b="0" i="0">
                <a:latin typeface="Century Gothic"/>
                <a:cs typeface="Century Gothic"/>
              </a:defRPr>
            </a:lvl2pPr>
            <a:lvl3pPr>
              <a:defRPr sz="2000" b="0" i="0">
                <a:latin typeface="Century Gothic"/>
                <a:cs typeface="Century Gothic"/>
              </a:defRPr>
            </a:lvl3pPr>
            <a:lvl4pPr>
              <a:defRPr sz="1800" b="0" i="0">
                <a:latin typeface="Century Gothic"/>
                <a:cs typeface="Century Gothic"/>
              </a:defRPr>
            </a:lvl4pPr>
            <a:lvl5pPr>
              <a:defRPr sz="1800" b="0" i="0">
                <a:latin typeface="Century Gothic"/>
                <a:cs typeface="Century Gothic"/>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0" i="0">
                <a:latin typeface="Century Gothic"/>
                <a:cs typeface="Century Gothic"/>
              </a:defRPr>
            </a:lvl1pPr>
            <a:lvl2pPr>
              <a:defRPr sz="2400" b="0" i="0">
                <a:latin typeface="Century Gothic"/>
                <a:cs typeface="Century Gothic"/>
              </a:defRPr>
            </a:lvl2pPr>
            <a:lvl3pPr>
              <a:defRPr sz="2000" b="0" i="0">
                <a:latin typeface="Century Gothic"/>
                <a:cs typeface="Century Gothic"/>
              </a:defRPr>
            </a:lvl3pPr>
            <a:lvl4pPr>
              <a:defRPr sz="1800" b="0" i="0">
                <a:latin typeface="Century Gothic"/>
                <a:cs typeface="Century Gothic"/>
              </a:defRPr>
            </a:lvl4pPr>
            <a:lvl5pPr>
              <a:defRPr sz="1800" b="0" i="0">
                <a:latin typeface="Century Gothic"/>
                <a:cs typeface="Century Gothic"/>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1"/>
          </p:nvPr>
        </p:nvSpPr>
        <p:spPr>
          <a:xfrm>
            <a:off x="3200400" y="6248400"/>
            <a:ext cx="1905000" cy="457200"/>
          </a:xfrm>
        </p:spPr>
        <p:txBody>
          <a:bodyPr wrap="square" numCol="1" anchor="t" anchorCtr="0" compatLnSpc="1">
            <a:prstTxWarp prst="textNoShape">
              <a:avLst/>
            </a:prstTxWarp>
          </a:bodyPr>
          <a:lstStyle>
            <a:lvl1pPr eaLnBrk="0" hangingPunct="0">
              <a:defRPr>
                <a:latin typeface="Arial" pitchFamily="34" charset="0"/>
              </a:defRPr>
            </a:lvl1pPr>
          </a:lstStyle>
          <a:p>
            <a:pPr>
              <a:defRPr/>
            </a:pPr>
            <a:fld id="{929A7304-8543-47D4-A984-BC25F61B797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prstGeom prst="rect">
            <a:avLst/>
          </a:prstGeom>
        </p:spPr>
        <p:txBody>
          <a:bodyPr vert="horz"/>
          <a:lstStyle>
            <a:lvl1pPr algn="l">
              <a:defRPr sz="4000" b="0" i="0">
                <a:solidFill>
                  <a:schemeClr val="bg1"/>
                </a:solidFill>
                <a:effectLst>
                  <a:outerShdw blurRad="50800" dist="38100" dir="2700000">
                    <a:srgbClr val="000000">
                      <a:alpha val="43000"/>
                    </a:srgbClr>
                  </a:outerShdw>
                </a:effectLst>
                <a:latin typeface="Century Gothic"/>
                <a:cs typeface="Century Gothic"/>
              </a:defRPr>
            </a:lvl1pPr>
          </a:lstStyle>
          <a:p>
            <a:r>
              <a:rPr lang="en-US"/>
              <a:t>Click to edit Master title style</a:t>
            </a:r>
            <a:endParaRPr lang="en-US" dirty="0"/>
          </a:p>
        </p:txBody>
      </p:sp>
      <p:sp>
        <p:nvSpPr>
          <p:cNvPr id="3" name="Text Placeholder 2"/>
          <p:cNvSpPr>
            <a:spLocks noGrp="1"/>
          </p:cNvSpPr>
          <p:nvPr>
            <p:ph type="body" idx="1"/>
          </p:nvPr>
        </p:nvSpPr>
        <p:spPr>
          <a:xfrm>
            <a:off x="457200" y="1809750"/>
            <a:ext cx="4040188" cy="639762"/>
          </a:xfrm>
          <a:prstGeom prst="rect">
            <a:avLst/>
          </a:prstGeom>
        </p:spPr>
        <p:txBody>
          <a:bodyPr vert="horz" anchor="b"/>
          <a:lstStyle>
            <a:lvl1pPr marL="0" indent="0">
              <a:buNone/>
              <a:defRPr sz="2400" b="1" i="0" cap="all">
                <a:solidFill>
                  <a:srgbClr val="123962"/>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a:prstGeom prst="rect">
            <a:avLst/>
          </a:prstGeom>
        </p:spPr>
        <p:txBody>
          <a:bodyPr vert="horz"/>
          <a:lstStyle>
            <a:lvl1pPr>
              <a:defRPr sz="2400" b="0" i="0">
                <a:latin typeface="Century Gothic"/>
                <a:cs typeface="Century Gothic"/>
              </a:defRPr>
            </a:lvl1pPr>
            <a:lvl2pPr>
              <a:defRPr sz="2000" b="0" i="0">
                <a:latin typeface="Century Gothic"/>
                <a:cs typeface="Century Gothic"/>
              </a:defRPr>
            </a:lvl2pPr>
            <a:lvl3pPr>
              <a:defRPr sz="1800" b="0" i="0">
                <a:latin typeface="Century Gothic"/>
                <a:cs typeface="Century Gothic"/>
              </a:defRPr>
            </a:lvl3pPr>
            <a:lvl4pPr>
              <a:defRPr sz="1600" b="0" i="0">
                <a:latin typeface="Century Gothic"/>
                <a:cs typeface="Century Gothic"/>
              </a:defRPr>
            </a:lvl4pPr>
            <a:lvl5pPr>
              <a:defRPr sz="1600" b="0" i="0">
                <a:latin typeface="Century Gothic"/>
                <a:cs typeface="Century Gothic"/>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809750"/>
            <a:ext cx="4041775" cy="639762"/>
          </a:xfrm>
          <a:prstGeom prst="rect">
            <a:avLst/>
          </a:prstGeom>
        </p:spPr>
        <p:txBody>
          <a:bodyPr vert="horz" anchor="b"/>
          <a:lstStyle>
            <a:lvl1pPr marL="0" indent="0">
              <a:buNone/>
              <a:defRPr sz="2400" b="1" i="0" cap="all">
                <a:solidFill>
                  <a:srgbClr val="123962"/>
                </a:solidFill>
                <a:latin typeface="Century Gothic"/>
                <a:cs typeface="Century Goth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a:prstGeom prst="rect">
            <a:avLst/>
          </a:prstGeom>
        </p:spPr>
        <p:txBody>
          <a:bodyPr vert="horz"/>
          <a:lstStyle>
            <a:lvl1pPr>
              <a:defRPr sz="2400" b="0" i="0">
                <a:latin typeface="Century Gothic"/>
                <a:cs typeface="Century Gothic"/>
              </a:defRPr>
            </a:lvl1pPr>
            <a:lvl2pPr>
              <a:defRPr sz="2000" b="0" i="0">
                <a:latin typeface="Century Gothic"/>
                <a:cs typeface="Century Gothic"/>
              </a:defRPr>
            </a:lvl2pPr>
            <a:lvl3pPr>
              <a:defRPr sz="1800" b="0" i="0">
                <a:latin typeface="Century Gothic"/>
                <a:cs typeface="Century Gothic"/>
              </a:defRPr>
            </a:lvl3pPr>
            <a:lvl4pPr>
              <a:defRPr sz="1600" b="0" i="0">
                <a:latin typeface="Century Gothic"/>
                <a:cs typeface="Century Gothic"/>
              </a:defRPr>
            </a:lvl4pPr>
            <a:lvl5pPr>
              <a:defRPr sz="1600" b="0" i="0">
                <a:latin typeface="Century Gothic"/>
                <a:cs typeface="Century Gothic"/>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3200400" y="6248400"/>
            <a:ext cx="1905000" cy="457200"/>
          </a:xfrm>
        </p:spPr>
        <p:txBody>
          <a:bodyPr wrap="square" numCol="1" anchor="t" anchorCtr="0" compatLnSpc="1">
            <a:prstTxWarp prst="textNoShape">
              <a:avLst/>
            </a:prstTxWarp>
          </a:bodyPr>
          <a:lstStyle>
            <a:lvl1pPr eaLnBrk="0" hangingPunct="0">
              <a:defRPr>
                <a:latin typeface="Arial" pitchFamily="34" charset="0"/>
              </a:defRPr>
            </a:lvl1pPr>
          </a:lstStyle>
          <a:p>
            <a:pPr>
              <a:defRPr/>
            </a:pPr>
            <a:fld id="{6F5F4DAA-C7D9-4251-8AC8-18F8EF76C3C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prstGeom prst="rect">
            <a:avLst/>
          </a:prstGeom>
        </p:spPr>
        <p:txBody>
          <a:bodyPr vert="horz"/>
          <a:lstStyle>
            <a:lvl1pPr algn="l">
              <a:defRPr sz="4000" b="0" i="0">
                <a:solidFill>
                  <a:schemeClr val="bg1"/>
                </a:solidFill>
                <a:effectLst>
                  <a:outerShdw blurRad="50800" dist="38100" dir="2700000">
                    <a:srgbClr val="000000">
                      <a:alpha val="43000"/>
                    </a:srgbClr>
                  </a:outerShdw>
                </a:effectLst>
                <a:latin typeface="Century Gothic"/>
                <a:cs typeface="Century Gothic"/>
              </a:defRPr>
            </a:lvl1pPr>
          </a:lstStyle>
          <a:p>
            <a:r>
              <a:rPr lang="en-US"/>
              <a:t>Click to edit Master title style</a:t>
            </a:r>
            <a:endParaRPr lang="en-US" dirty="0"/>
          </a:p>
        </p:txBody>
      </p:sp>
      <p:sp>
        <p:nvSpPr>
          <p:cNvPr id="3" name="Slide Number Placeholder 5"/>
          <p:cNvSpPr>
            <a:spLocks noGrp="1"/>
          </p:cNvSpPr>
          <p:nvPr>
            <p:ph type="sldNum" sz="quarter" idx="10"/>
          </p:nvPr>
        </p:nvSpPr>
        <p:spPr>
          <a:xfrm>
            <a:off x="3200400" y="6248400"/>
            <a:ext cx="1905000" cy="457200"/>
          </a:xfrm>
        </p:spPr>
        <p:txBody>
          <a:bodyPr wrap="square" numCol="1" anchor="t" anchorCtr="0" compatLnSpc="1">
            <a:prstTxWarp prst="textNoShape">
              <a:avLst/>
            </a:prstTxWarp>
          </a:bodyPr>
          <a:lstStyle>
            <a:lvl1pPr eaLnBrk="0" hangingPunct="0">
              <a:defRPr>
                <a:latin typeface="Arial" pitchFamily="34" charset="0"/>
              </a:defRPr>
            </a:lvl1pPr>
          </a:lstStyle>
          <a:p>
            <a:pPr>
              <a:defRPr/>
            </a:pPr>
            <a:fld id="{C39AC297-72AD-4B7A-AACD-506238169B7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5"/>
          <p:cNvSpPr>
            <a:spLocks noGrp="1"/>
          </p:cNvSpPr>
          <p:nvPr>
            <p:ph type="sldNum" sz="quarter" idx="10"/>
          </p:nvPr>
        </p:nvSpPr>
        <p:spPr>
          <a:xfrm>
            <a:off x="3200400" y="6248400"/>
            <a:ext cx="1905000" cy="457200"/>
          </a:xfrm>
        </p:spPr>
        <p:txBody>
          <a:bodyPr wrap="square" numCol="1" anchor="t" anchorCtr="0" compatLnSpc="1">
            <a:prstTxWarp prst="textNoShape">
              <a:avLst/>
            </a:prstTxWarp>
          </a:bodyPr>
          <a:lstStyle>
            <a:lvl1pPr eaLnBrk="0" hangingPunct="0">
              <a:defRPr>
                <a:latin typeface="Arial" pitchFamily="34" charset="0"/>
              </a:defRPr>
            </a:lvl1pPr>
          </a:lstStyle>
          <a:p>
            <a:pPr>
              <a:defRPr/>
            </a:pPr>
            <a:fld id="{EC2C08F4-2840-4BA8-8625-6A2F9181285D}" type="slidenum">
              <a:rPr lang="en-US"/>
              <a:pPr>
                <a:defRPr/>
              </a:pPr>
              <a:t>‹#›</a:t>
            </a:fld>
            <a:endParaRPr lang="en-US" dirty="0"/>
          </a:p>
        </p:txBody>
      </p:sp>
      <p:sp>
        <p:nvSpPr>
          <p:cNvPr id="4" name="Title 1"/>
          <p:cNvSpPr>
            <a:spLocks noGrp="1"/>
          </p:cNvSpPr>
          <p:nvPr>
            <p:ph type="ctrTitle"/>
          </p:nvPr>
        </p:nvSpPr>
        <p:spPr>
          <a:xfrm>
            <a:off x="1676400" y="1371600"/>
            <a:ext cx="4876800" cy="2057400"/>
          </a:xfrm>
          <a:prstGeom prst="rect">
            <a:avLst/>
          </a:prstGeom>
        </p:spPr>
        <p:txBody>
          <a:bodyPr vert="horz"/>
          <a:lstStyle>
            <a:lvl1pPr algn="l">
              <a:defRPr>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cap="all">
                <a:latin typeface="Century Gothic"/>
                <a:cs typeface="Century Gothic"/>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atin typeface="Book Antiqu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atin typeface="Century Gothic" charset="0"/>
                <a:ea typeface="Century Gothic" charset="0"/>
                <a:cs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prstGeom prst="rect">
            <a:avLst/>
          </a:prstGeom>
        </p:spPr>
        <p:txBody>
          <a:bodyPr vert="horz"/>
          <a:lstStyle>
            <a:lvl1pPr algn="l">
              <a:defRPr sz="4000">
                <a:solidFill>
                  <a:schemeClr val="bg1"/>
                </a:solidFill>
                <a:effectLst>
                  <a:outerShdw blurRad="50800" dist="38100" dir="2700000">
                    <a:srgbClr val="000000">
                      <a:alpha val="43000"/>
                    </a:srgbClr>
                  </a:outerShdw>
                </a:effectLst>
                <a:latin typeface="Century Gothic"/>
                <a:cs typeface="Century Gothic"/>
              </a:defRPr>
            </a:lvl1pPr>
          </a:lstStyle>
          <a:p>
            <a:r>
              <a:rPr lang="en-US"/>
              <a:t>Click to edit Master title style</a:t>
            </a:r>
            <a:endParaRPr lang="en-US" dirty="0"/>
          </a:p>
        </p:txBody>
      </p:sp>
      <p:sp>
        <p:nvSpPr>
          <p:cNvPr id="3" name="Text Placeholder 2"/>
          <p:cNvSpPr>
            <a:spLocks noGrp="1"/>
          </p:cNvSpPr>
          <p:nvPr>
            <p:ph type="body" sz="half" idx="1"/>
          </p:nvPr>
        </p:nvSpPr>
        <p:spPr>
          <a:xfrm>
            <a:off x="457200" y="1600200"/>
            <a:ext cx="8229600" cy="2185988"/>
          </a:xfrm>
          <a:prstGeom prst="rect">
            <a:avLst/>
          </a:prstGeom>
        </p:spPr>
        <p:txBody>
          <a:bodyPr vert="horz"/>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 y="3938588"/>
            <a:ext cx="8229600" cy="2187575"/>
          </a:xfrm>
          <a:prstGeom prst="rect">
            <a:avLst/>
          </a:prstGeom>
        </p:spPr>
        <p:txBody>
          <a:bodyPr vert="horz"/>
          <a:lstStyle>
            <a:lvl1pPr>
              <a:defRPr>
                <a:latin typeface="Century Gothic" charset="0"/>
                <a:ea typeface="Century Gothic" charset="0"/>
                <a:cs typeface="Century Gothic" charset="0"/>
              </a:defRPr>
            </a:lvl1pPr>
            <a:lvl2pPr>
              <a:defRPr>
                <a:latin typeface="Century Gothic" charset="0"/>
                <a:ea typeface="Century Gothic" charset="0"/>
                <a:cs typeface="Century Gothic" charset="0"/>
              </a:defRPr>
            </a:lvl2pPr>
            <a:lvl3pPr>
              <a:defRPr>
                <a:latin typeface="Century Gothic" charset="0"/>
                <a:ea typeface="Century Gothic" charset="0"/>
                <a:cs typeface="Century Gothic" charset="0"/>
              </a:defRPr>
            </a:lvl3pPr>
            <a:lvl4pPr>
              <a:defRPr>
                <a:latin typeface="Century Gothic" charset="0"/>
                <a:ea typeface="Century Gothic" charset="0"/>
                <a:cs typeface="Century Gothic" charset="0"/>
              </a:defRPr>
            </a:lvl4pPr>
            <a:lvl5pPr>
              <a:defRPr>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1"/>
          </p:nvPr>
        </p:nvSpPr>
        <p:spPr>
          <a:xfrm>
            <a:off x="3200400" y="6248400"/>
            <a:ext cx="1905000" cy="457200"/>
          </a:xfrm>
        </p:spPr>
        <p:txBody>
          <a:bodyPr wrap="square" numCol="1" anchor="t" anchorCtr="0" compatLnSpc="1">
            <a:prstTxWarp prst="textNoShape">
              <a:avLst/>
            </a:prstTxWarp>
          </a:bodyPr>
          <a:lstStyle>
            <a:lvl1pPr eaLnBrk="0" hangingPunct="0">
              <a:defRPr>
                <a:latin typeface="Arial" pitchFamily="34" charset="0"/>
              </a:defRPr>
            </a:lvl1pPr>
          </a:lstStyle>
          <a:p>
            <a:pPr>
              <a:defRPr/>
            </a:pPr>
            <a:r>
              <a:rPr lang="en-US" dirty="0"/>
              <a:t>Page </a:t>
            </a:r>
            <a:fld id="{65A1F067-F2FA-4272-BF46-D835D6DD429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prstGeom prst="rect">
            <a:avLst/>
          </a:prstGeom>
        </p:spPr>
        <p:txBody>
          <a:bodyPr vert="horz"/>
          <a:lstStyle>
            <a:lvl1pPr algn="l">
              <a:defRPr sz="4000" b="0" i="0">
                <a:solidFill>
                  <a:schemeClr val="bg1"/>
                </a:solidFill>
                <a:effectLst>
                  <a:outerShdw blurRad="50800" dist="38100" dir="2700000">
                    <a:srgbClr val="000000">
                      <a:alpha val="43000"/>
                    </a:srgbClr>
                  </a:outerShdw>
                </a:effectLst>
                <a:latin typeface="Century Gothic"/>
                <a:cs typeface="Century Gothic"/>
              </a:defRPr>
            </a:lvl1pPr>
          </a:lstStyle>
          <a:p>
            <a:r>
              <a:rPr lang="en-US"/>
              <a:t>Click to edit Master title style</a:t>
            </a:r>
            <a:endParaRPr lang="en-US" dirty="0"/>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lvl1pPr>
              <a:buFontTx/>
              <a:buNone/>
              <a:defRPr sz="2800" b="1" i="0">
                <a:latin typeface="Century Gothic"/>
                <a:cs typeface="Century Gothic"/>
              </a:defRPr>
            </a:lvl1pPr>
            <a:lvl2pPr>
              <a:defRPr sz="2400" b="0" i="0">
                <a:latin typeface="Century Gothic"/>
                <a:cs typeface="Century Gothic"/>
              </a:defRPr>
            </a:lvl2pPr>
            <a:lvl3pPr>
              <a:defRPr sz="2000" b="0" i="0">
                <a:latin typeface="Century Gothic"/>
                <a:cs typeface="Century Gothic"/>
              </a:defRPr>
            </a:lvl3pPr>
            <a:lvl4pPr>
              <a:defRPr sz="1800" b="0" i="0">
                <a:latin typeface="Century Gothic"/>
                <a:cs typeface="Century Gothic"/>
              </a:defRPr>
            </a:lvl4pPr>
            <a:lvl5pPr>
              <a:defRPr sz="1800" b="0" i="0">
                <a:latin typeface="Century Gothic"/>
                <a:cs typeface="Century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457200" y="3938588"/>
            <a:ext cx="4038600" cy="2187575"/>
          </a:xfrm>
          <a:prstGeom prst="rect">
            <a:avLst/>
          </a:prstGeom>
        </p:spPr>
        <p:txBody>
          <a:bodyPr vert="horz"/>
          <a:lstStyle>
            <a:lvl1pPr>
              <a:buFontTx/>
              <a:buNone/>
              <a:defRPr sz="2800" b="1" i="0">
                <a:latin typeface="Century Gothic"/>
                <a:cs typeface="Century Gothic"/>
              </a:defRPr>
            </a:lvl1pPr>
            <a:lvl2pPr>
              <a:defRPr sz="2400" b="0" i="0">
                <a:latin typeface="Century Gothic"/>
                <a:cs typeface="Century Gothic"/>
              </a:defRPr>
            </a:lvl2pPr>
            <a:lvl3pPr>
              <a:defRPr sz="2000" b="0" i="0">
                <a:latin typeface="Century Gothic"/>
                <a:cs typeface="Century Gothic"/>
              </a:defRPr>
            </a:lvl3pPr>
            <a:lvl4pPr>
              <a:defRPr sz="1800" b="0" i="0">
                <a:latin typeface="Century Gothic"/>
                <a:cs typeface="Century Gothic"/>
              </a:defRPr>
            </a:lvl4pPr>
            <a:lvl5pPr>
              <a:defRPr sz="1800" b="0" i="0">
                <a:latin typeface="Century Gothic"/>
                <a:cs typeface="Century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half" idx="3"/>
          </p:nvPr>
        </p:nvSpPr>
        <p:spPr>
          <a:xfrm>
            <a:off x="4648200" y="1600200"/>
            <a:ext cx="4038600" cy="4525963"/>
          </a:xfrm>
          <a:prstGeom prst="rect">
            <a:avLst/>
          </a:prstGeom>
        </p:spPr>
        <p:txBody>
          <a:bodyPr vert="horz"/>
          <a:lstStyle>
            <a:lvl1pPr>
              <a:buFontTx/>
              <a:buNone/>
              <a:defRPr sz="2800" b="1" i="0">
                <a:latin typeface="Century Gothic"/>
                <a:cs typeface="Century Gothic"/>
              </a:defRPr>
            </a:lvl1pPr>
            <a:lvl2pPr>
              <a:defRPr sz="2400" b="0" i="0">
                <a:latin typeface="Century Gothic"/>
                <a:cs typeface="Century Gothic"/>
              </a:defRPr>
            </a:lvl2pPr>
            <a:lvl3pPr>
              <a:defRPr sz="2000" b="0" i="0">
                <a:latin typeface="Century Gothic"/>
                <a:cs typeface="Century Gothic"/>
              </a:defRPr>
            </a:lvl3pPr>
            <a:lvl4pPr>
              <a:defRPr sz="1800" b="0" i="0">
                <a:latin typeface="Century Gothic"/>
                <a:cs typeface="Century Gothic"/>
              </a:defRPr>
            </a:lvl4pPr>
            <a:lvl5pPr>
              <a:defRPr sz="1800" b="0" i="0">
                <a:latin typeface="Century Gothic"/>
                <a:cs typeface="Century Gothi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eaLnBrk="0" hangingPunct="0">
              <a:defRPr>
                <a:latin typeface="Arial" charset="0"/>
                <a:ea typeface="+mn-ea"/>
                <a:cs typeface="+mn-cs"/>
              </a:defRPr>
            </a:lvl1pPr>
          </a:lstStyle>
          <a:p>
            <a:pPr>
              <a:defRPr/>
            </a:pPr>
            <a:endParaRPr lang="en-US" dirty="0"/>
          </a:p>
        </p:txBody>
      </p:sp>
      <p:sp>
        <p:nvSpPr>
          <p:cNvPr id="7" name="Slide Number Placeholder 6"/>
          <p:cNvSpPr>
            <a:spLocks noGrp="1"/>
          </p:cNvSpPr>
          <p:nvPr>
            <p:ph type="sldNum" sz="quarter" idx="11"/>
          </p:nvPr>
        </p:nvSpPr>
        <p:spPr>
          <a:xfrm>
            <a:off x="3200400" y="6248400"/>
            <a:ext cx="1905000" cy="457200"/>
          </a:xfrm>
        </p:spPr>
        <p:txBody>
          <a:bodyPr wrap="square" numCol="1" anchor="t" anchorCtr="0" compatLnSpc="1">
            <a:prstTxWarp prst="textNoShape">
              <a:avLst/>
            </a:prstTxWarp>
          </a:bodyPr>
          <a:lstStyle>
            <a:lvl1pPr eaLnBrk="0" hangingPunct="0">
              <a:defRPr>
                <a:latin typeface="Arial" pitchFamily="34" charset="0"/>
              </a:defRPr>
            </a:lvl1pPr>
          </a:lstStyle>
          <a:p>
            <a:pPr>
              <a:defRPr/>
            </a:pPr>
            <a:fld id="{FAE623AA-5F4C-4E62-A4A7-FBE2D574942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Slide Number Placeholder 6"/>
          <p:cNvSpPr>
            <a:spLocks noGrp="1"/>
          </p:cNvSpPr>
          <p:nvPr>
            <p:ph type="sldNum" sz="quarter" idx="4"/>
          </p:nvPr>
        </p:nvSpPr>
        <p:spPr>
          <a:xfrm>
            <a:off x="4267200" y="6324600"/>
            <a:ext cx="381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2025E82-045D-437E-8986-E27F6E778B25}" type="slidenum">
              <a:rPr lang="en-US"/>
              <a:pPr>
                <a:defRPr/>
              </a:pPr>
              <a:t>‹#›</a:t>
            </a:fld>
            <a:endParaRPr lang="en-US" dirty="0"/>
          </a:p>
        </p:txBody>
      </p:sp>
      <p:sp>
        <p:nvSpPr>
          <p:cNvPr id="4" name="Rectangle 3">
            <a:extLst>
              <a:ext uri="{FF2B5EF4-FFF2-40B4-BE49-F238E27FC236}">
                <a16:creationId xmlns:a16="http://schemas.microsoft.com/office/drawing/2014/main" id="{FD4ABB9C-F606-834D-9959-00871C09A54D}"/>
              </a:ext>
            </a:extLst>
          </p:cNvPr>
          <p:cNvSpPr/>
          <p:nvPr userDrawn="1"/>
        </p:nvSpPr>
        <p:spPr bwMode="auto">
          <a:xfrm>
            <a:off x="0" y="1028700"/>
            <a:ext cx="9144000" cy="76200"/>
          </a:xfrm>
          <a:prstGeom prst="rect">
            <a:avLst/>
          </a:prstGeom>
          <a:solidFill>
            <a:srgbClr val="AAAA00"/>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Lst>
  <p:transition/>
  <p:hf hdr="0" ftr="0" dt="0"/>
  <p:txStyles>
    <p:titleStyle>
      <a:lvl1pPr algn="ctr" rtl="0" eaLnBrk="1" fontAlgn="base" hangingPunct="1">
        <a:spcBef>
          <a:spcPct val="0"/>
        </a:spcBef>
        <a:spcAft>
          <a:spcPct val="0"/>
        </a:spcAft>
        <a:defRPr sz="4400">
          <a:solidFill>
            <a:schemeClr val="tx2"/>
          </a:solidFill>
          <a:latin typeface="+mj-lt"/>
          <a:ea typeface="ヒラギノ角ゴ Pro W3" charset="-128"/>
          <a:cs typeface="ヒラギノ角ゴ Pro W3" charset="-128"/>
        </a:defRPr>
      </a:lvl1pPr>
      <a:lvl2pPr algn="ctr" rtl="0" eaLnBrk="1" fontAlgn="base" hangingPunct="1">
        <a:spcBef>
          <a:spcPct val="0"/>
        </a:spcBef>
        <a:spcAft>
          <a:spcPct val="0"/>
        </a:spcAft>
        <a:defRPr sz="4400">
          <a:solidFill>
            <a:schemeClr val="tx2"/>
          </a:solidFill>
          <a:latin typeface="Times" charset="0"/>
          <a:ea typeface="ヒラギノ角ゴ Pro W3" charset="-128"/>
          <a:cs typeface="ヒラギノ角ゴ Pro W3" charset="-128"/>
        </a:defRPr>
      </a:lvl2pPr>
      <a:lvl3pPr algn="ctr" rtl="0" eaLnBrk="1" fontAlgn="base" hangingPunct="1">
        <a:spcBef>
          <a:spcPct val="0"/>
        </a:spcBef>
        <a:spcAft>
          <a:spcPct val="0"/>
        </a:spcAft>
        <a:defRPr sz="4400">
          <a:solidFill>
            <a:schemeClr val="tx2"/>
          </a:solidFill>
          <a:latin typeface="Times" charset="0"/>
          <a:ea typeface="ヒラギノ角ゴ Pro W3" charset="-128"/>
          <a:cs typeface="ヒラギノ角ゴ Pro W3" charset="-128"/>
        </a:defRPr>
      </a:lvl3pPr>
      <a:lvl4pPr algn="ctr" rtl="0" eaLnBrk="1" fontAlgn="base" hangingPunct="1">
        <a:spcBef>
          <a:spcPct val="0"/>
        </a:spcBef>
        <a:spcAft>
          <a:spcPct val="0"/>
        </a:spcAft>
        <a:defRPr sz="4400">
          <a:solidFill>
            <a:schemeClr val="tx2"/>
          </a:solidFill>
          <a:latin typeface="Times" charset="0"/>
          <a:ea typeface="ヒラギノ角ゴ Pro W3" charset="-128"/>
          <a:cs typeface="ヒラギノ角ゴ Pro W3" charset="-128"/>
        </a:defRPr>
      </a:lvl4pPr>
      <a:lvl5pPr algn="ctr" rtl="0" eaLnBrk="1" fontAlgn="base" hangingPunct="1">
        <a:spcBef>
          <a:spcPct val="0"/>
        </a:spcBef>
        <a:spcAft>
          <a:spcPct val="0"/>
        </a:spcAft>
        <a:defRPr sz="4400">
          <a:solidFill>
            <a:schemeClr val="tx2"/>
          </a:solidFill>
          <a:latin typeface="Times" charset="0"/>
          <a:ea typeface="ヒラギノ角ゴ Pro W3" charset="-128"/>
          <a:cs typeface="ヒラギノ角ゴ Pro W3" charset="-128"/>
        </a:defRPr>
      </a:lvl5pPr>
      <a:lvl6pPr marL="457200" algn="ctr" rtl="0" eaLnBrk="1" fontAlgn="base" hangingPunct="1">
        <a:spcBef>
          <a:spcPct val="0"/>
        </a:spcBef>
        <a:spcAft>
          <a:spcPct val="0"/>
        </a:spcAft>
        <a:defRPr sz="4400">
          <a:solidFill>
            <a:schemeClr val="tx2"/>
          </a:solidFill>
          <a:latin typeface="Times" charset="0"/>
        </a:defRPr>
      </a:lvl6pPr>
      <a:lvl7pPr marL="914400" algn="ctr" rtl="0" eaLnBrk="1" fontAlgn="base" hangingPunct="1">
        <a:spcBef>
          <a:spcPct val="0"/>
        </a:spcBef>
        <a:spcAft>
          <a:spcPct val="0"/>
        </a:spcAft>
        <a:defRPr sz="4400">
          <a:solidFill>
            <a:schemeClr val="tx2"/>
          </a:solidFill>
          <a:latin typeface="Times" charset="0"/>
        </a:defRPr>
      </a:lvl7pPr>
      <a:lvl8pPr marL="1371600" algn="ctr" rtl="0" eaLnBrk="1" fontAlgn="base" hangingPunct="1">
        <a:spcBef>
          <a:spcPct val="0"/>
        </a:spcBef>
        <a:spcAft>
          <a:spcPct val="0"/>
        </a:spcAft>
        <a:defRPr sz="4400">
          <a:solidFill>
            <a:schemeClr val="tx2"/>
          </a:solidFill>
          <a:latin typeface="Times" charset="0"/>
        </a:defRPr>
      </a:lvl8pPr>
      <a:lvl9pPr marL="1828800" algn="ctr" rtl="0" eaLnBrk="1" fontAlgn="base" hangingPunct="1">
        <a:spcBef>
          <a:spcPct val="0"/>
        </a:spcBef>
        <a:spcAft>
          <a:spcPct val="0"/>
        </a:spcAft>
        <a:defRPr sz="4400">
          <a:solidFill>
            <a:schemeClr val="tx2"/>
          </a:solidFill>
          <a:latin typeface="Times"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ヒラギノ角ゴ Pro W3" charset="-128"/>
          <a:cs typeface="ヒラギノ角ゴ Pro W3" charset="-128"/>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charset="-128"/>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charset="-128"/>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128"/>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charset="-128"/>
        </a:defRPr>
      </a:lvl5pPr>
      <a:lvl6pPr marL="2514600" indent="-228600" algn="l" rtl="0" eaLnBrk="1" fontAlgn="base" hangingPunct="1">
        <a:spcBef>
          <a:spcPct val="20000"/>
        </a:spcBef>
        <a:spcAft>
          <a:spcPct val="0"/>
        </a:spcAft>
        <a:buChar char="»"/>
        <a:defRPr sz="2000">
          <a:solidFill>
            <a:schemeClr val="tx1"/>
          </a:solidFill>
          <a:latin typeface="+mn-lt"/>
          <a:ea typeface="ヒラギノ角ゴ Pro W3" charset="-128"/>
        </a:defRPr>
      </a:lvl6pPr>
      <a:lvl7pPr marL="2971800" indent="-228600" algn="l" rtl="0" eaLnBrk="1" fontAlgn="base" hangingPunct="1">
        <a:spcBef>
          <a:spcPct val="20000"/>
        </a:spcBef>
        <a:spcAft>
          <a:spcPct val="0"/>
        </a:spcAft>
        <a:buChar char="»"/>
        <a:defRPr sz="2000">
          <a:solidFill>
            <a:schemeClr val="tx1"/>
          </a:solidFill>
          <a:latin typeface="+mn-lt"/>
          <a:ea typeface="ヒラギノ角ゴ Pro W3" charset="-128"/>
        </a:defRPr>
      </a:lvl7pPr>
      <a:lvl8pPr marL="3429000" indent="-228600" algn="l" rtl="0" eaLnBrk="1" fontAlgn="base" hangingPunct="1">
        <a:spcBef>
          <a:spcPct val="20000"/>
        </a:spcBef>
        <a:spcAft>
          <a:spcPct val="0"/>
        </a:spcAft>
        <a:buChar char="»"/>
        <a:defRPr sz="2000">
          <a:solidFill>
            <a:schemeClr val="tx1"/>
          </a:solidFill>
          <a:latin typeface="+mn-lt"/>
          <a:ea typeface="ヒラギノ角ゴ Pro W3" charset="-128"/>
        </a:defRPr>
      </a:lvl8pPr>
      <a:lvl9pPr marL="3886200" indent="-228600" algn="l" rtl="0" eaLnBrk="1" fontAlgn="base" hangingPunct="1">
        <a:spcBef>
          <a:spcPct val="20000"/>
        </a:spcBef>
        <a:spcAft>
          <a:spcPct val="0"/>
        </a:spcAft>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ipers.org/" TargetMode="External"/><Relationship Id="rId4" Type="http://schemas.openxmlformats.org/officeDocument/2006/relationships/hyperlink" Target="mailto:info@ipers.org"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mailto:info@ipers.org"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en-US" dirty="0"/>
          </a:p>
        </p:txBody>
      </p:sp>
      <p:sp>
        <p:nvSpPr>
          <p:cNvPr id="2" name="Title 1"/>
          <p:cNvSpPr>
            <a:spLocks noGrp="1"/>
          </p:cNvSpPr>
          <p:nvPr>
            <p:ph type="ctrTitle"/>
          </p:nvPr>
        </p:nvSpPr>
        <p:spPr>
          <a:xfrm>
            <a:off x="1524000" y="990600"/>
            <a:ext cx="7010400" cy="2209800"/>
          </a:xfrm>
        </p:spPr>
        <p:txBody>
          <a:bodyPr/>
          <a:lstStyle/>
          <a:p>
            <a:r>
              <a:rPr lang="en-US" sz="7200" b="1" dirty="0"/>
              <a:t>Overview</a:t>
            </a:r>
            <a:r>
              <a:rPr lang="en-US" sz="7200" dirty="0"/>
              <a:t> &amp; Benefit Options</a:t>
            </a:r>
          </a:p>
        </p:txBody>
      </p:sp>
      <p:sp>
        <p:nvSpPr>
          <p:cNvPr id="3" name="Subtitle 2"/>
          <p:cNvSpPr>
            <a:spLocks noGrp="1"/>
          </p:cNvSpPr>
          <p:nvPr>
            <p:ph type="subTitle" idx="1"/>
          </p:nvPr>
        </p:nvSpPr>
        <p:spPr>
          <a:xfrm>
            <a:off x="12700" y="4800600"/>
            <a:ext cx="5257800" cy="1295400"/>
          </a:xfrm>
        </p:spPr>
        <p:txBody>
          <a:bodyPr/>
          <a:lstStyle/>
          <a:p>
            <a:r>
              <a:rPr lang="en-US" sz="2400" b="0" dirty="0"/>
              <a:t>Presented by </a:t>
            </a:r>
            <a:r>
              <a:rPr lang="en-US" sz="2400" dirty="0"/>
              <a:t>Kevin Wenndt</a:t>
            </a:r>
          </a:p>
          <a:p>
            <a:r>
              <a:rPr lang="en-US" sz="2400" b="0" dirty="0"/>
              <a:t>Senior Retirement Benefits Officer</a:t>
            </a:r>
          </a:p>
          <a:p>
            <a:endParaRPr lang="en-US" sz="2400" b="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Contribution Rates</a:t>
            </a:r>
          </a:p>
        </p:txBody>
      </p:sp>
      <p:sp>
        <p:nvSpPr>
          <p:cNvPr id="3" name="Content Placeholder 2"/>
          <p:cNvSpPr>
            <a:spLocks noGrp="1"/>
          </p:cNvSpPr>
          <p:nvPr>
            <p:ph idx="1"/>
          </p:nvPr>
        </p:nvSpPr>
        <p:spPr>
          <a:xfrm>
            <a:off x="1191924" y="668947"/>
            <a:ext cx="4648200" cy="1701800"/>
          </a:xfrm>
        </p:spPr>
        <p:txBody>
          <a:bodyPr/>
          <a:lstStyle/>
          <a:p>
            <a:pPr marL="0" indent="0">
              <a:buNone/>
            </a:pPr>
            <a:endParaRPr lang="en-US" dirty="0"/>
          </a:p>
          <a:p>
            <a:pPr marL="457200" lvl="1" indent="0">
              <a:buNone/>
            </a:pPr>
            <a:r>
              <a:rPr lang="en-US" sz="2400" u="sng" dirty="0">
                <a:latin typeface="Century Gothic" panose="020B0502020202020204" pitchFamily="34" charset="0"/>
              </a:rPr>
              <a:t>July 1 2019 – June 30 2020</a:t>
            </a:r>
          </a:p>
          <a:p>
            <a:pPr marL="457200" lvl="1" indent="0">
              <a:buNone/>
            </a:pPr>
            <a:r>
              <a:rPr lang="en-US" sz="2400" dirty="0">
                <a:latin typeface="Century Gothic" panose="020B0502020202020204" pitchFamily="34" charset="0"/>
              </a:rPr>
              <a:t>6.29%  from the member</a:t>
            </a:r>
          </a:p>
          <a:p>
            <a:pPr marL="457200" lvl="1" indent="0">
              <a:buNone/>
            </a:pPr>
            <a:r>
              <a:rPr lang="en-US" sz="2400" u="sng" dirty="0">
                <a:latin typeface="Century Gothic" panose="020B0502020202020204" pitchFamily="34" charset="0"/>
              </a:rPr>
              <a:t>9.44%  from your employer </a:t>
            </a:r>
          </a:p>
          <a:p>
            <a:pPr marL="457200" lvl="1" indent="0">
              <a:buNone/>
            </a:pPr>
            <a:r>
              <a:rPr lang="en-US" sz="2400" dirty="0">
                <a:latin typeface="Century Gothic" panose="020B0502020202020204" pitchFamily="34" charset="0"/>
              </a:rPr>
              <a:t>15.73%</a:t>
            </a:r>
          </a:p>
        </p:txBody>
      </p:sp>
      <p:pic>
        <p:nvPicPr>
          <p:cNvPr id="6" name="Picture 5">
            <a:extLst>
              <a:ext uri="{FF2B5EF4-FFF2-40B4-BE49-F238E27FC236}">
                <a16:creationId xmlns:a16="http://schemas.microsoft.com/office/drawing/2014/main" id="{8C546155-B3B8-2D4D-BC21-32BBF578769C}"/>
              </a:ext>
            </a:extLst>
          </p:cNvPr>
          <p:cNvPicPr>
            <a:picLocks noChangeAspect="1"/>
          </p:cNvPicPr>
          <p:nvPr/>
        </p:nvPicPr>
        <p:blipFill rotWithShape="1">
          <a:blip r:embed="rId3"/>
          <a:srcRect l="30007" r="-7"/>
          <a:stretch/>
        </p:blipFill>
        <p:spPr>
          <a:xfrm>
            <a:off x="6019800" y="2209800"/>
            <a:ext cx="2828056" cy="3407229"/>
          </a:xfrm>
          <a:prstGeom prst="rect">
            <a:avLst/>
          </a:prstGeom>
        </p:spPr>
      </p:pic>
      <p:sp>
        <p:nvSpPr>
          <p:cNvPr id="8"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10</a:t>
            </a:fld>
            <a:endParaRPr lang="en-US" sz="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213" y="1600200"/>
            <a:ext cx="1019175" cy="102393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1" y="3341914"/>
            <a:ext cx="1143000" cy="1143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33" y="5158241"/>
            <a:ext cx="1192536" cy="1198109"/>
          </a:xfrm>
          <a:prstGeom prst="rect">
            <a:avLst/>
          </a:prstGeom>
        </p:spPr>
      </p:pic>
      <p:sp>
        <p:nvSpPr>
          <p:cNvPr id="10" name="Rectangle 9"/>
          <p:cNvSpPr/>
          <p:nvPr/>
        </p:nvSpPr>
        <p:spPr>
          <a:xfrm>
            <a:off x="1282069" y="5172260"/>
            <a:ext cx="4572000" cy="1200329"/>
          </a:xfrm>
          <a:prstGeom prst="rect">
            <a:avLst/>
          </a:prstGeom>
        </p:spPr>
        <p:txBody>
          <a:bodyPr>
            <a:spAutoFit/>
          </a:bodyPr>
          <a:lstStyle/>
          <a:p>
            <a:pPr lvl="1"/>
            <a:r>
              <a:rPr lang="en-US" sz="2400" kern="0" dirty="0">
                <a:latin typeface="Century Gothic" panose="020B0502020202020204" pitchFamily="34" charset="0"/>
              </a:rPr>
              <a:t>9.51%  from the member</a:t>
            </a:r>
          </a:p>
          <a:p>
            <a:pPr lvl="1"/>
            <a:r>
              <a:rPr lang="en-US" sz="2400" u="sng" kern="0" dirty="0">
                <a:latin typeface="Century Gothic" panose="020B0502020202020204" pitchFamily="34" charset="0"/>
              </a:rPr>
              <a:t>9.51%  from your employer </a:t>
            </a:r>
          </a:p>
          <a:p>
            <a:pPr lvl="1"/>
            <a:r>
              <a:rPr lang="en-US" sz="2400" kern="0" dirty="0">
                <a:latin typeface="Century Gothic" panose="020B0502020202020204" pitchFamily="34" charset="0"/>
              </a:rPr>
              <a:t>19.52%</a:t>
            </a:r>
          </a:p>
        </p:txBody>
      </p:sp>
      <p:sp>
        <p:nvSpPr>
          <p:cNvPr id="11" name="Rectangle 10"/>
          <p:cNvSpPr/>
          <p:nvPr/>
        </p:nvSpPr>
        <p:spPr>
          <a:xfrm>
            <a:off x="1167679" y="3428722"/>
            <a:ext cx="5064125" cy="1200329"/>
          </a:xfrm>
          <a:prstGeom prst="rect">
            <a:avLst/>
          </a:prstGeom>
        </p:spPr>
        <p:txBody>
          <a:bodyPr wrap="square">
            <a:spAutoFit/>
          </a:bodyPr>
          <a:lstStyle/>
          <a:p>
            <a:pPr lvl="1"/>
            <a:r>
              <a:rPr lang="en-US" sz="2400" kern="0" dirty="0">
                <a:latin typeface="Century Gothic" panose="020B0502020202020204" pitchFamily="34" charset="0"/>
              </a:rPr>
              <a:t>6.61%   from the member</a:t>
            </a:r>
          </a:p>
          <a:p>
            <a:pPr lvl="1"/>
            <a:r>
              <a:rPr lang="en-US" sz="2400" u="sng" kern="0" dirty="0">
                <a:latin typeface="Century Gothic" panose="020B0502020202020204" pitchFamily="34" charset="0"/>
              </a:rPr>
              <a:t>9.91%  from your employer </a:t>
            </a:r>
          </a:p>
          <a:p>
            <a:pPr lvl="1"/>
            <a:r>
              <a:rPr lang="en-US" sz="2400" kern="0" dirty="0">
                <a:latin typeface="Century Gothic" panose="020B0502020202020204" pitchFamily="34" charset="0"/>
              </a:rPr>
              <a:t>16.52%</a:t>
            </a:r>
          </a:p>
        </p:txBody>
      </p:sp>
    </p:spTree>
    <p:extLst>
      <p:ext uri="{BB962C8B-B14F-4D97-AF65-F5344CB8AC3E}">
        <p14:creationId xmlns:p14="http://schemas.microsoft.com/office/powerpoint/2010/main" val="645590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Benefit Formula – Regular </a:t>
            </a:r>
          </a:p>
        </p:txBody>
      </p:sp>
      <p:sp>
        <p:nvSpPr>
          <p:cNvPr id="3" name="Content Placeholder 2"/>
          <p:cNvSpPr>
            <a:spLocks noGrp="1"/>
          </p:cNvSpPr>
          <p:nvPr>
            <p:ph idx="1"/>
          </p:nvPr>
        </p:nvSpPr>
        <p:spPr>
          <a:xfrm>
            <a:off x="469900" y="1422400"/>
            <a:ext cx="8229600" cy="3048000"/>
          </a:xfrm>
        </p:spPr>
        <p:txBody>
          <a:bodyPr/>
          <a:lstStyle/>
          <a:p>
            <a:pPr marL="0" indent="0">
              <a:buNone/>
            </a:pPr>
            <a:r>
              <a:rPr lang="en-US" dirty="0"/>
              <a:t>IPERS Benefits are based on a formula:</a:t>
            </a:r>
          </a:p>
          <a:p>
            <a:pPr marL="914400" lvl="2" indent="0">
              <a:buNone/>
            </a:pPr>
            <a:endParaRPr lang="en-US" sz="3200" dirty="0"/>
          </a:p>
        </p:txBody>
      </p:sp>
      <p:sp>
        <p:nvSpPr>
          <p:cNvPr id="4" name="Slide Number Placeholder 3"/>
          <p:cNvSpPr>
            <a:spLocks noGrp="1"/>
          </p:cNvSpPr>
          <p:nvPr>
            <p:ph type="sldNum" sz="quarter" idx="10"/>
          </p:nvPr>
        </p:nvSpPr>
        <p:spPr/>
        <p:txBody>
          <a:bodyPr/>
          <a:lstStyle/>
          <a:p>
            <a:pPr>
              <a:defRPr/>
            </a:pPr>
            <a:fld id="{E10F5930-E32A-416A-8666-E329EFE9AF0B}" type="slidenum">
              <a:rPr lang="en-US" smtClean="0"/>
              <a:pPr>
                <a:defRPr/>
              </a:pPr>
              <a:t>11</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2070100"/>
            <a:ext cx="4652347"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311400" y="5410200"/>
            <a:ext cx="4572000" cy="923330"/>
          </a:xfrm>
          <a:prstGeom prst="rect">
            <a:avLst/>
          </a:prstGeom>
        </p:spPr>
        <p:txBody>
          <a:bodyPr>
            <a:spAutoFit/>
          </a:bodyPr>
          <a:lstStyle/>
          <a:p>
            <a:r>
              <a:rPr lang="en-US" dirty="0">
                <a:latin typeface="Calibri" panose="020F0502020204030204" pitchFamily="34" charset="0"/>
              </a:rPr>
              <a:t>*Early-retirement reduction applies only to the benefits of Regular members who retire before normal retirement age.</a:t>
            </a:r>
          </a:p>
        </p:txBody>
      </p:sp>
    </p:spTree>
    <p:extLst>
      <p:ext uri="{BB962C8B-B14F-4D97-AF65-F5344CB8AC3E}">
        <p14:creationId xmlns:p14="http://schemas.microsoft.com/office/powerpoint/2010/main" val="2926746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The Benefit Formula – Regular </a:t>
            </a:r>
          </a:p>
        </p:txBody>
      </p:sp>
      <p:sp>
        <p:nvSpPr>
          <p:cNvPr id="3" name="Content Placeholder 2"/>
          <p:cNvSpPr>
            <a:spLocks noGrp="1"/>
          </p:cNvSpPr>
          <p:nvPr>
            <p:ph idx="1"/>
          </p:nvPr>
        </p:nvSpPr>
        <p:spPr>
          <a:xfrm>
            <a:off x="152400" y="4693928"/>
            <a:ext cx="8840771" cy="1988418"/>
          </a:xfrm>
        </p:spPr>
        <p:txBody>
          <a:bodyPr/>
          <a:lstStyle/>
          <a:p>
            <a:pPr>
              <a:spcBef>
                <a:spcPct val="50000"/>
              </a:spcBef>
            </a:pPr>
            <a:r>
              <a:rPr lang="en-US" sz="1800" dirty="0">
                <a:solidFill>
                  <a:schemeClr val="tx2"/>
                </a:solidFill>
              </a:rPr>
              <a:t>The multiplier increases 2% per year for the first 30 years worked.</a:t>
            </a:r>
          </a:p>
          <a:p>
            <a:pPr>
              <a:spcBef>
                <a:spcPct val="50000"/>
              </a:spcBef>
            </a:pPr>
            <a:r>
              <a:rPr lang="en-US" sz="1800" dirty="0">
                <a:solidFill>
                  <a:schemeClr val="tx2"/>
                </a:solidFill>
              </a:rPr>
              <a:t>1% per year for years 31–35, for a maximum of 65% of final average salary.</a:t>
            </a:r>
          </a:p>
          <a:p>
            <a:pPr>
              <a:spcBef>
                <a:spcPct val="50000"/>
              </a:spcBef>
            </a:pPr>
            <a:r>
              <a:rPr lang="en-US" sz="1800" dirty="0">
                <a:solidFill>
                  <a:schemeClr val="tx2"/>
                </a:solidFill>
              </a:rPr>
              <a:t>Early retirement reduction applies if you retire before normal retirement.</a:t>
            </a:r>
          </a:p>
        </p:txBody>
      </p:sp>
      <p:sp>
        <p:nvSpPr>
          <p:cNvPr id="6"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12</a:t>
            </a:fld>
            <a:endParaRPr lang="en-US" sz="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88883"/>
            <a:ext cx="8687208" cy="2931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6817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Normal Retirement Age</a:t>
            </a:r>
          </a:p>
        </p:txBody>
      </p:sp>
      <p:sp>
        <p:nvSpPr>
          <p:cNvPr id="6" name="Rectangle 2"/>
          <p:cNvSpPr>
            <a:spLocks noChangeArrowheads="1"/>
          </p:cNvSpPr>
          <p:nvPr/>
        </p:nvSpPr>
        <p:spPr bwMode="auto">
          <a:xfrm>
            <a:off x="381000" y="1905000"/>
            <a:ext cx="8763000" cy="1143000"/>
          </a:xfrm>
          <a:prstGeom prst="rect">
            <a:avLst/>
          </a:prstGeom>
          <a:gradFill rotWithShape="1">
            <a:gsLst>
              <a:gs pos="0">
                <a:srgbClr val="6095C1">
                  <a:alpha val="39998"/>
                </a:srgbClr>
              </a:gs>
              <a:gs pos="100000">
                <a:srgbClr val="FFFFFF">
                  <a:alpha val="39998"/>
                </a:srgbClr>
              </a:gs>
            </a:gsLst>
            <a:lin ang="0" scaled="1"/>
          </a:gradFill>
          <a:ln w="9525">
            <a:noFill/>
            <a:miter lim="800000"/>
            <a:headEnd/>
            <a:tailEnd/>
          </a:ln>
        </p:spPr>
        <p:txBody>
          <a:bodyPr wrap="none" anchor="ctr"/>
          <a:lstStyle/>
          <a:p>
            <a:pPr algn="l"/>
            <a:endParaRPr lang="en-US" dirty="0">
              <a:latin typeface="Century Gothic" pitchFamily="34" charset="0"/>
            </a:endParaRPr>
          </a:p>
        </p:txBody>
      </p:sp>
      <p:sp>
        <p:nvSpPr>
          <p:cNvPr id="7" name="Rectangle 2"/>
          <p:cNvSpPr>
            <a:spLocks noChangeArrowheads="1"/>
          </p:cNvSpPr>
          <p:nvPr/>
        </p:nvSpPr>
        <p:spPr bwMode="auto">
          <a:xfrm>
            <a:off x="381000" y="4275137"/>
            <a:ext cx="8763000" cy="1143000"/>
          </a:xfrm>
          <a:prstGeom prst="rect">
            <a:avLst/>
          </a:prstGeom>
          <a:gradFill rotWithShape="1">
            <a:gsLst>
              <a:gs pos="0">
                <a:srgbClr val="6095C1">
                  <a:alpha val="39998"/>
                </a:srgbClr>
              </a:gs>
              <a:gs pos="100000">
                <a:srgbClr val="FFFFFF">
                  <a:alpha val="39998"/>
                </a:srgbClr>
              </a:gs>
            </a:gsLst>
            <a:lin ang="0" scaled="1"/>
          </a:gradFill>
          <a:ln w="9525">
            <a:noFill/>
            <a:miter lim="800000"/>
            <a:headEnd/>
            <a:tailEnd/>
          </a:ln>
        </p:spPr>
        <p:txBody>
          <a:bodyPr wrap="none" anchor="ctr"/>
          <a:lstStyle/>
          <a:p>
            <a:pPr algn="l"/>
            <a:endParaRPr lang="en-US" dirty="0">
              <a:latin typeface="Century Gothic" pitchFamily="34" charset="0"/>
            </a:endParaRPr>
          </a:p>
        </p:txBody>
      </p:sp>
      <p:sp>
        <p:nvSpPr>
          <p:cNvPr id="9" name="Rectangle 8"/>
          <p:cNvSpPr>
            <a:spLocks noChangeArrowheads="1"/>
          </p:cNvSpPr>
          <p:nvPr/>
        </p:nvSpPr>
        <p:spPr bwMode="auto">
          <a:xfrm>
            <a:off x="457200" y="2184112"/>
            <a:ext cx="2286000" cy="584775"/>
          </a:xfrm>
          <a:prstGeom prst="rect">
            <a:avLst/>
          </a:prstGeom>
          <a:noFill/>
          <a:ln w="9525">
            <a:noFill/>
            <a:miter lim="800000"/>
            <a:headEnd/>
            <a:tailEnd/>
          </a:ln>
        </p:spPr>
        <p:txBody>
          <a:bodyPr>
            <a:spAutoFit/>
          </a:bodyPr>
          <a:lstStyle/>
          <a:p>
            <a:pPr algn="l"/>
            <a:r>
              <a:rPr lang="en-US" sz="3200" b="1" dirty="0">
                <a:solidFill>
                  <a:srgbClr val="123962"/>
                </a:solidFill>
                <a:latin typeface="Century Gothic" pitchFamily="34" charset="0"/>
                <a:cs typeface="Times New Roman" pitchFamily="18" charset="0"/>
              </a:rPr>
              <a:t>Age 65 </a:t>
            </a:r>
          </a:p>
        </p:txBody>
      </p:sp>
      <p:sp>
        <p:nvSpPr>
          <p:cNvPr id="10" name="Rectangle 7"/>
          <p:cNvSpPr>
            <a:spLocks noChangeArrowheads="1"/>
          </p:cNvSpPr>
          <p:nvPr/>
        </p:nvSpPr>
        <p:spPr bwMode="auto">
          <a:xfrm>
            <a:off x="457200" y="3352800"/>
            <a:ext cx="3962400" cy="584775"/>
          </a:xfrm>
          <a:prstGeom prst="rect">
            <a:avLst/>
          </a:prstGeom>
          <a:noFill/>
          <a:ln w="9525">
            <a:noFill/>
            <a:miter lim="800000"/>
            <a:headEnd/>
            <a:tailEnd/>
          </a:ln>
        </p:spPr>
        <p:txBody>
          <a:bodyPr>
            <a:spAutoFit/>
          </a:bodyPr>
          <a:lstStyle/>
          <a:p>
            <a:pPr algn="l"/>
            <a:r>
              <a:rPr lang="en-US" sz="3200" b="1" dirty="0">
                <a:solidFill>
                  <a:schemeClr val="tx2"/>
                </a:solidFill>
                <a:latin typeface="Century Gothic" pitchFamily="34" charset="0"/>
                <a:cs typeface="Times New Roman" pitchFamily="18" charset="0"/>
              </a:rPr>
              <a:t>Rule of 62/20 </a:t>
            </a:r>
          </a:p>
        </p:txBody>
      </p:sp>
      <p:sp>
        <p:nvSpPr>
          <p:cNvPr id="11" name="Rectangle 6"/>
          <p:cNvSpPr>
            <a:spLocks noChangeArrowheads="1"/>
          </p:cNvSpPr>
          <p:nvPr/>
        </p:nvSpPr>
        <p:spPr bwMode="auto">
          <a:xfrm>
            <a:off x="457200" y="4554249"/>
            <a:ext cx="2895600" cy="584775"/>
          </a:xfrm>
          <a:prstGeom prst="rect">
            <a:avLst/>
          </a:prstGeom>
          <a:noFill/>
          <a:ln w="9525">
            <a:noFill/>
            <a:miter lim="800000"/>
            <a:headEnd/>
            <a:tailEnd/>
          </a:ln>
        </p:spPr>
        <p:txBody>
          <a:bodyPr>
            <a:spAutoFit/>
          </a:bodyPr>
          <a:lstStyle/>
          <a:p>
            <a:pPr algn="l"/>
            <a:r>
              <a:rPr lang="en-US" sz="3200" b="1" dirty="0">
                <a:solidFill>
                  <a:srgbClr val="123962"/>
                </a:solidFill>
                <a:latin typeface="Century Gothic" pitchFamily="34" charset="0"/>
                <a:cs typeface="Times New Roman" pitchFamily="18" charset="0"/>
              </a:rPr>
              <a:t>Rule of 88</a:t>
            </a:r>
          </a:p>
        </p:txBody>
      </p:sp>
      <p:sp>
        <p:nvSpPr>
          <p:cNvPr id="12" name="Rectangle 11"/>
          <p:cNvSpPr>
            <a:spLocks noChangeArrowheads="1"/>
          </p:cNvSpPr>
          <p:nvPr/>
        </p:nvSpPr>
        <p:spPr bwMode="auto">
          <a:xfrm>
            <a:off x="3810000" y="2085624"/>
            <a:ext cx="4343400" cy="781752"/>
          </a:xfrm>
          <a:prstGeom prst="rect">
            <a:avLst/>
          </a:prstGeom>
          <a:noFill/>
          <a:ln w="9525">
            <a:noFill/>
            <a:miter lim="800000"/>
            <a:headEnd/>
            <a:tailEnd/>
          </a:ln>
          <a:effectLst/>
        </p:spPr>
        <p:txBody>
          <a:bodyPr wrap="square">
            <a:spAutoFit/>
          </a:bodyPr>
          <a:lstStyle/>
          <a:p>
            <a:pPr algn="l">
              <a:lnSpc>
                <a:spcPct val="80000"/>
              </a:lnSpc>
              <a:defRPr/>
            </a:pPr>
            <a:r>
              <a:rPr lang="en-US" sz="2800" dirty="0">
                <a:latin typeface="Century Gothic" charset="0"/>
                <a:ea typeface="ＭＳ Ｐゴシック" charset="-128"/>
                <a:cs typeface="ＭＳ Ｐゴシック" charset="-128"/>
              </a:rPr>
              <a:t>No minimum service requirement</a:t>
            </a:r>
          </a:p>
        </p:txBody>
      </p:sp>
      <p:sp>
        <p:nvSpPr>
          <p:cNvPr id="13" name="Rectangle 9"/>
          <p:cNvSpPr>
            <a:spLocks noChangeArrowheads="1"/>
          </p:cNvSpPr>
          <p:nvPr/>
        </p:nvSpPr>
        <p:spPr bwMode="auto">
          <a:xfrm>
            <a:off x="3886200" y="3196461"/>
            <a:ext cx="4267200" cy="954107"/>
          </a:xfrm>
          <a:prstGeom prst="rect">
            <a:avLst/>
          </a:prstGeom>
          <a:noFill/>
          <a:ln w="9525">
            <a:noFill/>
            <a:miter lim="800000"/>
            <a:headEnd/>
            <a:tailEnd/>
          </a:ln>
        </p:spPr>
        <p:txBody>
          <a:bodyPr wrap="square">
            <a:spAutoFit/>
          </a:bodyPr>
          <a:lstStyle/>
          <a:p>
            <a:pPr algn="l"/>
            <a:r>
              <a:rPr lang="en-US" sz="2800" dirty="0">
                <a:latin typeface="Century Gothic" pitchFamily="34" charset="0"/>
                <a:cs typeface="Times New Roman" pitchFamily="18" charset="0"/>
              </a:rPr>
              <a:t>Age 62 with 20 or more years of service </a:t>
            </a:r>
          </a:p>
        </p:txBody>
      </p:sp>
      <p:sp>
        <p:nvSpPr>
          <p:cNvPr id="14" name="Rectangle 10"/>
          <p:cNvSpPr>
            <a:spLocks noChangeArrowheads="1"/>
          </p:cNvSpPr>
          <p:nvPr/>
        </p:nvSpPr>
        <p:spPr bwMode="auto">
          <a:xfrm>
            <a:off x="3886200" y="4343400"/>
            <a:ext cx="4724400" cy="1298817"/>
          </a:xfrm>
          <a:prstGeom prst="rect">
            <a:avLst/>
          </a:prstGeom>
          <a:noFill/>
          <a:ln w="9525">
            <a:noFill/>
            <a:miter lim="800000"/>
            <a:headEnd/>
            <a:tailEnd/>
          </a:ln>
        </p:spPr>
        <p:txBody>
          <a:bodyPr>
            <a:spAutoFit/>
          </a:bodyPr>
          <a:lstStyle/>
          <a:p>
            <a:r>
              <a:rPr lang="en-US" sz="2800" dirty="0">
                <a:latin typeface="Century Gothic" pitchFamily="34" charset="0"/>
                <a:cs typeface="Times New Roman" pitchFamily="18" charset="0"/>
              </a:rPr>
              <a:t>Years of service + your age =  88 or greater</a:t>
            </a:r>
          </a:p>
          <a:p>
            <a:pPr algn="l">
              <a:lnSpc>
                <a:spcPct val="80000"/>
              </a:lnSpc>
            </a:pPr>
            <a:endParaRPr lang="en-US" sz="2800" dirty="0">
              <a:latin typeface="Century Gothic" pitchFamily="34" charset="0"/>
              <a:cs typeface="Times New Roman" pitchFamily="18" charset="0"/>
            </a:endParaRPr>
          </a:p>
        </p:txBody>
      </p:sp>
      <p:sp>
        <p:nvSpPr>
          <p:cNvPr id="1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13</a:t>
            </a:fld>
            <a:endParaRPr lang="en-US" sz="800" dirty="0"/>
          </a:p>
        </p:txBody>
      </p:sp>
    </p:spTree>
    <p:extLst>
      <p:ext uri="{BB962C8B-B14F-4D97-AF65-F5344CB8AC3E}">
        <p14:creationId xmlns:p14="http://schemas.microsoft.com/office/powerpoint/2010/main" val="319642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Early Retirement Reduction</a:t>
            </a:r>
          </a:p>
        </p:txBody>
      </p:sp>
      <p:grpSp>
        <p:nvGrpSpPr>
          <p:cNvPr id="5" name="Group 4"/>
          <p:cNvGrpSpPr/>
          <p:nvPr/>
        </p:nvGrpSpPr>
        <p:grpSpPr>
          <a:xfrm>
            <a:off x="599209" y="2374920"/>
            <a:ext cx="8458200" cy="3797280"/>
            <a:chOff x="599209" y="1905000"/>
            <a:chExt cx="8458200" cy="3797280"/>
          </a:xfrm>
        </p:grpSpPr>
        <p:sp>
          <p:nvSpPr>
            <p:cNvPr id="15" name="Rectangle 3"/>
            <p:cNvSpPr>
              <a:spLocks noChangeArrowheads="1"/>
            </p:cNvSpPr>
            <p:nvPr/>
          </p:nvSpPr>
          <p:spPr bwMode="auto">
            <a:xfrm>
              <a:off x="609600" y="1905000"/>
              <a:ext cx="8305800" cy="1862048"/>
            </a:xfrm>
            <a:prstGeom prst="rect">
              <a:avLst/>
            </a:prstGeom>
            <a:gradFill rotWithShape="1">
              <a:gsLst>
                <a:gs pos="0">
                  <a:srgbClr val="6095C1">
                    <a:alpha val="36861"/>
                  </a:srgbClr>
                </a:gs>
                <a:gs pos="100000">
                  <a:srgbClr val="FFFFFF">
                    <a:alpha val="36861"/>
                  </a:srgbClr>
                </a:gs>
              </a:gsLst>
              <a:lin ang="0" scaled="1"/>
            </a:gradFill>
            <a:ln w="9525">
              <a:noFill/>
              <a:miter lim="800000"/>
              <a:headEnd/>
              <a:tailEnd/>
            </a:ln>
          </p:spPr>
          <p:txBody>
            <a:bodyPr>
              <a:spAutoFit/>
            </a:bodyPr>
            <a:lstStyle/>
            <a:p>
              <a:pPr algn="l">
                <a:lnSpc>
                  <a:spcPct val="90000"/>
                </a:lnSpc>
              </a:pPr>
              <a:r>
                <a:rPr lang="en-US" sz="3200" dirty="0">
                  <a:latin typeface="Century Gothic" pitchFamily="34" charset="0"/>
                  <a:cs typeface="Times New Roman" pitchFamily="18" charset="0"/>
                </a:rPr>
                <a:t>Reduce 3% a year for portion of service through </a:t>
              </a:r>
              <a:r>
                <a:rPr lang="en-US" sz="3200" b="1" dirty="0">
                  <a:latin typeface="Century Gothic" pitchFamily="34" charset="0"/>
                  <a:cs typeface="Times New Roman" pitchFamily="18" charset="0"/>
                </a:rPr>
                <a:t>06/30/12</a:t>
              </a:r>
            </a:p>
            <a:p>
              <a:pPr marL="457200" indent="-457200" algn="l">
                <a:lnSpc>
                  <a:spcPct val="90000"/>
                </a:lnSpc>
                <a:spcBef>
                  <a:spcPct val="25000"/>
                </a:spcBef>
                <a:buFont typeface="Arial" panose="020B0604020202020204" pitchFamily="34" charset="0"/>
                <a:buChar char="•"/>
              </a:pPr>
              <a:r>
                <a:rPr lang="en-US" sz="2800" dirty="0">
                  <a:latin typeface="Century Gothic" pitchFamily="34" charset="0"/>
                  <a:cs typeface="Times New Roman" pitchFamily="18" charset="0"/>
                </a:rPr>
                <a:t>From nearest normal retirement eligibility (rule of 88; rule of 62/20; age 65)</a:t>
              </a:r>
            </a:p>
          </p:txBody>
        </p:sp>
        <p:sp>
          <p:nvSpPr>
            <p:cNvPr id="16" name="Rectangle 4"/>
            <p:cNvSpPr>
              <a:spLocks noChangeArrowheads="1"/>
            </p:cNvSpPr>
            <p:nvPr/>
          </p:nvSpPr>
          <p:spPr bwMode="auto">
            <a:xfrm>
              <a:off x="675409" y="4778950"/>
              <a:ext cx="8382000" cy="923330"/>
            </a:xfrm>
            <a:prstGeom prst="rect">
              <a:avLst/>
            </a:prstGeom>
            <a:gradFill rotWithShape="1">
              <a:gsLst>
                <a:gs pos="0">
                  <a:srgbClr val="6095C1">
                    <a:alpha val="36861"/>
                  </a:srgbClr>
                </a:gs>
                <a:gs pos="100000">
                  <a:srgbClr val="FFFFFF">
                    <a:alpha val="36861"/>
                  </a:srgbClr>
                </a:gs>
              </a:gsLst>
              <a:lin ang="0" scaled="1"/>
            </a:gradFill>
            <a:ln w="9525">
              <a:noFill/>
              <a:miter lim="800000"/>
              <a:headEnd/>
              <a:tailEnd/>
            </a:ln>
          </p:spPr>
          <p:txBody>
            <a:bodyPr>
              <a:spAutoFit/>
            </a:bodyPr>
            <a:lstStyle/>
            <a:p>
              <a:pPr algn="l">
                <a:lnSpc>
                  <a:spcPct val="90000"/>
                </a:lnSpc>
              </a:pPr>
              <a:r>
                <a:rPr lang="en-US" sz="3200" dirty="0">
                  <a:latin typeface="Century Gothic" pitchFamily="34" charset="0"/>
                  <a:cs typeface="Times New Roman" pitchFamily="18" charset="0"/>
                </a:rPr>
                <a:t>Reduce 6% a year thereafter</a:t>
              </a:r>
            </a:p>
            <a:p>
              <a:pPr marL="457200" indent="-457200" algn="l">
                <a:lnSpc>
                  <a:spcPct val="90000"/>
                </a:lnSpc>
                <a:buFont typeface="Arial" panose="020B0604020202020204" pitchFamily="34" charset="0"/>
                <a:buChar char="•"/>
              </a:pPr>
              <a:r>
                <a:rPr lang="en-US" sz="2800" dirty="0">
                  <a:latin typeface="Century Gothic" pitchFamily="34" charset="0"/>
                  <a:cs typeface="Times New Roman" pitchFamily="18" charset="0"/>
                </a:rPr>
                <a:t>From age 65</a:t>
              </a:r>
            </a:p>
          </p:txBody>
        </p:sp>
        <p:sp>
          <p:nvSpPr>
            <p:cNvPr id="17" name="Text Box 5"/>
            <p:cNvSpPr txBox="1">
              <a:spLocks noChangeArrowheads="1"/>
            </p:cNvSpPr>
            <p:nvPr/>
          </p:nvSpPr>
          <p:spPr bwMode="auto">
            <a:xfrm>
              <a:off x="599209" y="4191000"/>
              <a:ext cx="5715000" cy="584775"/>
            </a:xfrm>
            <a:prstGeom prst="rect">
              <a:avLst/>
            </a:prstGeom>
            <a:noFill/>
            <a:ln w="9525">
              <a:noFill/>
              <a:miter lim="800000"/>
              <a:headEnd/>
              <a:tailEnd/>
            </a:ln>
          </p:spPr>
          <p:txBody>
            <a:bodyPr wrap="square">
              <a:spAutoFit/>
            </a:bodyPr>
            <a:lstStyle/>
            <a:p>
              <a:pPr algn="l"/>
              <a:r>
                <a:rPr lang="en-US" sz="3200" b="1" dirty="0">
                  <a:solidFill>
                    <a:schemeClr val="tx2"/>
                  </a:solidFill>
                  <a:latin typeface="Century Gothic" pitchFamily="34" charset="0"/>
                  <a:cs typeface="Times New Roman" pitchFamily="18" charset="0"/>
                </a:rPr>
                <a:t>As of July 1, 2012</a:t>
              </a:r>
            </a:p>
          </p:txBody>
        </p:sp>
      </p:grpSp>
      <p:sp>
        <p:nvSpPr>
          <p:cNvPr id="7"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14</a:t>
            </a:fld>
            <a:endParaRPr lang="en-US" sz="800" dirty="0"/>
          </a:p>
        </p:txBody>
      </p:sp>
      <p:sp>
        <p:nvSpPr>
          <p:cNvPr id="3" name="TextBox 2"/>
          <p:cNvSpPr txBox="1"/>
          <p:nvPr/>
        </p:nvSpPr>
        <p:spPr>
          <a:xfrm>
            <a:off x="609600" y="1411069"/>
            <a:ext cx="7620000" cy="646331"/>
          </a:xfrm>
          <a:prstGeom prst="rect">
            <a:avLst/>
          </a:prstGeom>
          <a:noFill/>
        </p:spPr>
        <p:txBody>
          <a:bodyPr wrap="square" rtlCol="0">
            <a:spAutoFit/>
          </a:bodyPr>
          <a:lstStyle/>
          <a:p>
            <a:r>
              <a:rPr lang="en-US" i="1" dirty="0"/>
              <a:t>If you start receiving benefits before reaching a normal retirement, benefit reductions will apply.</a:t>
            </a:r>
          </a:p>
        </p:txBody>
      </p:sp>
    </p:spTree>
    <p:extLst>
      <p:ext uri="{BB962C8B-B14F-4D97-AF65-F5344CB8AC3E}">
        <p14:creationId xmlns:p14="http://schemas.microsoft.com/office/powerpoint/2010/main" val="359991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Maximizing Years of Service</a:t>
            </a:r>
          </a:p>
        </p:txBody>
      </p:sp>
      <p:sp>
        <p:nvSpPr>
          <p:cNvPr id="3" name="Content Placeholder 2"/>
          <p:cNvSpPr>
            <a:spLocks noGrp="1"/>
          </p:cNvSpPr>
          <p:nvPr>
            <p:ph idx="1"/>
          </p:nvPr>
        </p:nvSpPr>
        <p:spPr/>
        <p:txBody>
          <a:bodyPr/>
          <a:lstStyle/>
          <a:p>
            <a:r>
              <a:rPr lang="en-US" dirty="0"/>
              <a:t>Free credit</a:t>
            </a:r>
          </a:p>
          <a:p>
            <a:pPr lvl="1"/>
            <a:r>
              <a:rPr lang="en-US" dirty="0"/>
              <a:t>Leaves of absence </a:t>
            </a:r>
          </a:p>
          <a:p>
            <a:pPr lvl="2"/>
            <a:r>
              <a:rPr lang="en-US" dirty="0"/>
              <a:t>Granted prior to July 1998</a:t>
            </a:r>
          </a:p>
          <a:p>
            <a:pPr lvl="2"/>
            <a:r>
              <a:rPr lang="en-US" dirty="0"/>
              <a:t>Requires verification from employer</a:t>
            </a:r>
          </a:p>
          <a:p>
            <a:pPr lvl="1"/>
            <a:r>
              <a:rPr lang="en-US" dirty="0"/>
              <a:t>Active military duty</a:t>
            </a:r>
          </a:p>
          <a:p>
            <a:pPr lvl="2"/>
            <a:r>
              <a:rPr lang="en-US" dirty="0"/>
              <a:t>Entered military as an IPERS-covered employee and returned to IPERS employment within one year of discharge</a:t>
            </a:r>
          </a:p>
          <a:p>
            <a:pPr lvl="2"/>
            <a:r>
              <a:rPr lang="en-US" dirty="0"/>
              <a:t>Submission of DD214 form required</a:t>
            </a:r>
          </a:p>
        </p:txBody>
      </p:sp>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15</a:t>
            </a:fld>
            <a:endParaRPr lang="en-US" sz="800" dirty="0"/>
          </a:p>
        </p:txBody>
      </p:sp>
    </p:spTree>
    <p:extLst>
      <p:ext uri="{BB962C8B-B14F-4D97-AF65-F5344CB8AC3E}">
        <p14:creationId xmlns:p14="http://schemas.microsoft.com/office/powerpoint/2010/main" val="1517325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Purchase Types</a:t>
            </a:r>
          </a:p>
        </p:txBody>
      </p:sp>
      <p:sp>
        <p:nvSpPr>
          <p:cNvPr id="3" name="Content Placeholder 2"/>
          <p:cNvSpPr>
            <a:spLocks noGrp="1"/>
          </p:cNvSpPr>
          <p:nvPr>
            <p:ph idx="1"/>
          </p:nvPr>
        </p:nvSpPr>
        <p:spPr>
          <a:xfrm>
            <a:off x="381000" y="1371600"/>
            <a:ext cx="8229600" cy="4525963"/>
          </a:xfrm>
        </p:spPr>
        <p:txBody>
          <a:bodyPr/>
          <a:lstStyle/>
          <a:p>
            <a:pPr>
              <a:lnSpc>
                <a:spcPct val="150000"/>
              </a:lnSpc>
            </a:pPr>
            <a:r>
              <a:rPr lang="en-US" sz="2400" dirty="0"/>
              <a:t>Nonqualified service (air time)</a:t>
            </a:r>
            <a:endParaRPr lang="en-US" sz="2400" i="1" dirty="0"/>
          </a:p>
          <a:p>
            <a:pPr>
              <a:lnSpc>
                <a:spcPct val="150000"/>
              </a:lnSpc>
            </a:pPr>
            <a:r>
              <a:rPr lang="en-US" sz="2400" dirty="0"/>
              <a:t>Refunded IPERS service (buy-back)</a:t>
            </a:r>
          </a:p>
          <a:p>
            <a:pPr>
              <a:lnSpc>
                <a:spcPct val="150000"/>
              </a:lnSpc>
            </a:pPr>
            <a:r>
              <a:rPr lang="en-US" sz="2400" dirty="0"/>
              <a:t>IPERS employment not previously covered </a:t>
            </a:r>
          </a:p>
          <a:p>
            <a:pPr>
              <a:lnSpc>
                <a:spcPct val="150000"/>
              </a:lnSpc>
            </a:pPr>
            <a:r>
              <a:rPr lang="en-US" sz="2400" dirty="0"/>
              <a:t>Other public system(s)</a:t>
            </a:r>
            <a:r>
              <a:rPr lang="en-US" sz="2400" dirty="0">
                <a:solidFill>
                  <a:srgbClr val="901B33"/>
                </a:solidFill>
              </a:rPr>
              <a:t> </a:t>
            </a:r>
            <a:r>
              <a:rPr lang="en-US" sz="2400" dirty="0"/>
              <a:t>(if </a:t>
            </a:r>
            <a:r>
              <a:rPr lang="en-US" sz="2400" b="1" i="1" dirty="0"/>
              <a:t>not</a:t>
            </a:r>
            <a:r>
              <a:rPr lang="en-US" sz="2400" dirty="0"/>
              <a:t> eligible to draw pension from the other system)</a:t>
            </a:r>
          </a:p>
          <a:p>
            <a:pPr>
              <a:lnSpc>
                <a:spcPct val="150000"/>
              </a:lnSpc>
            </a:pPr>
            <a:r>
              <a:rPr lang="en-US" sz="2400" dirty="0"/>
              <a:t>Active duty military/LOA time not eligible for free credit </a:t>
            </a:r>
          </a:p>
          <a:p>
            <a:pPr>
              <a:lnSpc>
                <a:spcPct val="150000"/>
              </a:lnSpc>
            </a:pPr>
            <a:r>
              <a:rPr lang="en-US" sz="2400" dirty="0"/>
              <a:t>IPERS buy-up credit conversion</a:t>
            </a:r>
          </a:p>
        </p:txBody>
      </p:sp>
      <p:grpSp>
        <p:nvGrpSpPr>
          <p:cNvPr id="4" name="Group 3"/>
          <p:cNvGrpSpPr/>
          <p:nvPr/>
        </p:nvGrpSpPr>
        <p:grpSpPr>
          <a:xfrm>
            <a:off x="6172200" y="1524000"/>
            <a:ext cx="2133600" cy="400110"/>
            <a:chOff x="6172200" y="1666845"/>
            <a:chExt cx="2133600" cy="400110"/>
          </a:xfrm>
        </p:grpSpPr>
        <p:sp>
          <p:nvSpPr>
            <p:cNvPr id="5" name="Left Arrow 4"/>
            <p:cNvSpPr/>
            <p:nvPr/>
          </p:nvSpPr>
          <p:spPr bwMode="auto">
            <a:xfrm>
              <a:off x="6172200" y="1752600"/>
              <a:ext cx="533400" cy="228600"/>
            </a:xfrm>
            <a:prstGeom prst="left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6" name="TextBox 5"/>
            <p:cNvSpPr txBox="1"/>
            <p:nvPr/>
          </p:nvSpPr>
          <p:spPr>
            <a:xfrm>
              <a:off x="6705600" y="1666845"/>
              <a:ext cx="1600200" cy="400110"/>
            </a:xfrm>
            <a:prstGeom prst="rect">
              <a:avLst/>
            </a:prstGeom>
            <a:noFill/>
          </p:spPr>
          <p:txBody>
            <a:bodyPr wrap="square" rtlCol="0">
              <a:spAutoFit/>
            </a:bodyPr>
            <a:lstStyle/>
            <a:p>
              <a:r>
                <a:rPr lang="en-US" sz="2000" b="1" i="1" dirty="0">
                  <a:solidFill>
                    <a:srgbClr val="DE4F22"/>
                  </a:solidFill>
                  <a:latin typeface="Century Gothic" pitchFamily="34" charset="0"/>
                </a:rPr>
                <a:t>5-year limit</a:t>
              </a:r>
              <a:endParaRPr lang="en-US" sz="2000" dirty="0">
                <a:solidFill>
                  <a:srgbClr val="DE4F22"/>
                </a:solidFill>
              </a:endParaRPr>
            </a:p>
          </p:txBody>
        </p:sp>
      </p:grpSp>
      <p:sp>
        <p:nvSpPr>
          <p:cNvPr id="7"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16</a:t>
            </a:fld>
            <a:endParaRPr lang="en-US" sz="800" dirty="0"/>
          </a:p>
        </p:txBody>
      </p:sp>
    </p:spTree>
    <p:extLst>
      <p:ext uri="{BB962C8B-B14F-4D97-AF65-F5344CB8AC3E}">
        <p14:creationId xmlns:p14="http://schemas.microsoft.com/office/powerpoint/2010/main" val="951817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 Service Purchase</a:t>
            </a:r>
          </a:p>
        </p:txBody>
      </p:sp>
      <p:sp>
        <p:nvSpPr>
          <p:cNvPr id="10" name="Rectangle 4"/>
          <p:cNvSpPr>
            <a:spLocks noChangeArrowheads="1"/>
          </p:cNvSpPr>
          <p:nvPr/>
        </p:nvSpPr>
        <p:spPr bwMode="auto">
          <a:xfrm>
            <a:off x="457200" y="1444236"/>
            <a:ext cx="8458200" cy="4912114"/>
          </a:xfrm>
          <a:prstGeom prst="rect">
            <a:avLst/>
          </a:prstGeom>
          <a:gradFill rotWithShape="1">
            <a:gsLst>
              <a:gs pos="0">
                <a:srgbClr val="6095C1">
                  <a:alpha val="36861"/>
                </a:srgbClr>
              </a:gs>
              <a:gs pos="100000">
                <a:srgbClr val="FFFFFF">
                  <a:alpha val="36861"/>
                </a:srgbClr>
              </a:gs>
            </a:gsLst>
            <a:lin ang="0" scaled="1"/>
          </a:gradFill>
          <a:ln w="9525">
            <a:noFill/>
            <a:miter lim="800000"/>
            <a:headEnd/>
            <a:tailEnd/>
          </a:ln>
        </p:spPr>
        <p:txBody>
          <a:bodyPr wrap="square">
            <a:spAutoFit/>
          </a:bodyPr>
          <a:lstStyle/>
          <a:p>
            <a:pPr>
              <a:lnSpc>
                <a:spcPct val="90000"/>
              </a:lnSpc>
            </a:pPr>
            <a:r>
              <a:rPr lang="en-US" sz="3200" dirty="0">
                <a:latin typeface="Century Gothic" pitchFamily="34" charset="0"/>
                <a:cs typeface="Times New Roman" pitchFamily="18" charset="0"/>
              </a:rPr>
              <a:t>Purchasing takes place at retirement.</a:t>
            </a:r>
          </a:p>
          <a:p>
            <a:pPr>
              <a:lnSpc>
                <a:spcPct val="90000"/>
              </a:lnSpc>
            </a:pPr>
            <a:endParaRPr lang="en-US" sz="3200" dirty="0">
              <a:latin typeface="Century Gothic" pitchFamily="34" charset="0"/>
              <a:cs typeface="Times New Roman" pitchFamily="18" charset="0"/>
            </a:endParaRPr>
          </a:p>
          <a:p>
            <a:pPr>
              <a:lnSpc>
                <a:spcPct val="90000"/>
              </a:lnSpc>
            </a:pPr>
            <a:r>
              <a:rPr lang="en-US" sz="3200" dirty="0">
                <a:latin typeface="Century Gothic" pitchFamily="34" charset="0"/>
                <a:cs typeface="Times New Roman" pitchFamily="18" charset="0"/>
              </a:rPr>
              <a:t>Request a service purchase cost </a:t>
            </a:r>
            <a:r>
              <a:rPr lang="en-US" sz="3200" b="1" dirty="0">
                <a:latin typeface="Century Gothic" pitchFamily="34" charset="0"/>
                <a:cs typeface="Times New Roman" pitchFamily="18" charset="0"/>
              </a:rPr>
              <a:t>estimate</a:t>
            </a:r>
            <a:r>
              <a:rPr lang="en-US" sz="3200" dirty="0">
                <a:latin typeface="Century Gothic" pitchFamily="34" charset="0"/>
                <a:cs typeface="Times New Roman" pitchFamily="18" charset="0"/>
              </a:rPr>
              <a:t> to help you plan for a purchase at retirement. </a:t>
            </a:r>
          </a:p>
          <a:p>
            <a:pPr>
              <a:lnSpc>
                <a:spcPct val="90000"/>
              </a:lnSpc>
            </a:pPr>
            <a:endParaRPr lang="en-US" sz="3200" i="1" dirty="0">
              <a:latin typeface="Century Gothic" pitchFamily="34" charset="0"/>
              <a:cs typeface="Times New Roman" pitchFamily="18" charset="0"/>
            </a:endParaRPr>
          </a:p>
          <a:p>
            <a:pPr>
              <a:lnSpc>
                <a:spcPct val="90000"/>
              </a:lnSpc>
            </a:pPr>
            <a:r>
              <a:rPr lang="en-US" sz="3200" dirty="0">
                <a:latin typeface="Century Gothic" pitchFamily="34" charset="0"/>
                <a:cs typeface="Times New Roman" pitchFamily="18" charset="0"/>
              </a:rPr>
              <a:t>Save money in a separate retirement account that can eventually be rolled over to IPERS to make your purchase.</a:t>
            </a:r>
          </a:p>
          <a:p>
            <a:pPr>
              <a:lnSpc>
                <a:spcPct val="90000"/>
              </a:lnSpc>
            </a:pPr>
            <a:endParaRPr lang="en-US" sz="3200" i="1" dirty="0">
              <a:latin typeface="Century Gothic" pitchFamily="34" charset="0"/>
              <a:cs typeface="Times New Roman" pitchFamily="18" charset="0"/>
            </a:endParaRPr>
          </a:p>
          <a:p>
            <a:pPr>
              <a:lnSpc>
                <a:spcPct val="90000"/>
              </a:lnSpc>
            </a:pPr>
            <a:r>
              <a:rPr lang="en-US" sz="2800" i="1" dirty="0">
                <a:solidFill>
                  <a:srgbClr val="DE4F22"/>
                </a:solidFill>
                <a:latin typeface="Century Gothic" pitchFamily="34" charset="0"/>
                <a:cs typeface="Times New Roman" pitchFamily="18" charset="0"/>
              </a:rPr>
              <a:t>You are never obligated to make a purchase.</a:t>
            </a:r>
            <a:endParaRPr lang="en-US" sz="2400" i="1" dirty="0">
              <a:solidFill>
                <a:srgbClr val="DE4F22"/>
              </a:solidFill>
              <a:latin typeface="Century Gothic" pitchFamily="34" charset="0"/>
              <a:cs typeface="Times New Roman" pitchFamily="18" charset="0"/>
            </a:endParaRPr>
          </a:p>
        </p:txBody>
      </p:sp>
      <p:sp>
        <p:nvSpPr>
          <p:cNvPr id="6"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17</a:t>
            </a:fld>
            <a:endParaRPr lang="en-US" sz="800" dirty="0"/>
          </a:p>
        </p:txBody>
      </p:sp>
    </p:spTree>
    <p:extLst>
      <p:ext uri="{BB962C8B-B14F-4D97-AF65-F5344CB8AC3E}">
        <p14:creationId xmlns:p14="http://schemas.microsoft.com/office/powerpoint/2010/main" val="362682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11413A-66E7-2C4E-9DF6-029410A97A8F}"/>
              </a:ext>
            </a:extLst>
          </p:cNvPr>
          <p:cNvPicPr>
            <a:picLocks noChangeAspect="1"/>
          </p:cNvPicPr>
          <p:nvPr/>
        </p:nvPicPr>
        <p:blipFill>
          <a:blip r:embed="rId3"/>
          <a:stretch>
            <a:fillRect/>
          </a:stretch>
        </p:blipFill>
        <p:spPr>
          <a:xfrm>
            <a:off x="4053840" y="2971800"/>
            <a:ext cx="5105400" cy="3492500"/>
          </a:xfrm>
          <a:prstGeom prst="rect">
            <a:avLst/>
          </a:prstGeom>
        </p:spPr>
      </p:pic>
      <p:sp>
        <p:nvSpPr>
          <p:cNvPr id="2" name="Title 1"/>
          <p:cNvSpPr>
            <a:spLocks noGrp="1"/>
          </p:cNvSpPr>
          <p:nvPr>
            <p:ph type="title"/>
          </p:nvPr>
        </p:nvSpPr>
        <p:spPr/>
        <p:txBody>
          <a:bodyPr/>
          <a:lstStyle/>
          <a:p>
            <a:r>
              <a:rPr lang="en-US" dirty="0"/>
              <a:t>Retirement Estimates</a:t>
            </a:r>
          </a:p>
        </p:txBody>
      </p:sp>
      <p:sp>
        <p:nvSpPr>
          <p:cNvPr id="3" name="Content Placeholder 2"/>
          <p:cNvSpPr>
            <a:spLocks noGrp="1"/>
          </p:cNvSpPr>
          <p:nvPr>
            <p:ph idx="1"/>
          </p:nvPr>
        </p:nvSpPr>
        <p:spPr/>
        <p:txBody>
          <a:bodyPr/>
          <a:lstStyle/>
          <a:p>
            <a:pPr>
              <a:lnSpc>
                <a:spcPct val="150000"/>
              </a:lnSpc>
            </a:pPr>
            <a:r>
              <a:rPr lang="en-US" sz="2800" dirty="0"/>
              <a:t>Request benefit estimates from IPERS before deciding on a retirement date.</a:t>
            </a:r>
          </a:p>
          <a:p>
            <a:pPr>
              <a:lnSpc>
                <a:spcPct val="150000"/>
              </a:lnSpc>
            </a:pPr>
            <a:r>
              <a:rPr lang="en-US" sz="2800" dirty="0"/>
              <a:t>Working a little longer could increase benefits significantly.</a:t>
            </a:r>
          </a:p>
          <a:p>
            <a:pPr>
              <a:lnSpc>
                <a:spcPct val="150000"/>
              </a:lnSpc>
            </a:pPr>
            <a:r>
              <a:rPr lang="en-US" sz="2800" dirty="0"/>
              <a:t>May be eligible to </a:t>
            </a:r>
            <a:br>
              <a:rPr lang="en-US" sz="2800" dirty="0"/>
            </a:br>
            <a:r>
              <a:rPr lang="en-US" sz="2800" dirty="0"/>
              <a:t>retire earlier!</a:t>
            </a:r>
          </a:p>
        </p:txBody>
      </p:sp>
      <p:sp>
        <p:nvSpPr>
          <p:cNvPr id="7"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18</a:t>
            </a:fld>
            <a:endParaRPr lang="en-US" sz="800" dirty="0"/>
          </a:p>
        </p:txBody>
      </p:sp>
    </p:spTree>
    <p:extLst>
      <p:ext uri="{BB962C8B-B14F-4D97-AF65-F5344CB8AC3E}">
        <p14:creationId xmlns:p14="http://schemas.microsoft.com/office/powerpoint/2010/main" val="1992144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Estimate</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1"/>
            <a:ext cx="8716376"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19</a:t>
            </a:fld>
            <a:endParaRPr lang="en-US" sz="800" dirty="0"/>
          </a:p>
        </p:txBody>
      </p:sp>
    </p:spTree>
    <p:extLst>
      <p:ext uri="{BB962C8B-B14F-4D97-AF65-F5344CB8AC3E}">
        <p14:creationId xmlns:p14="http://schemas.microsoft.com/office/powerpoint/2010/main" val="12846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IPERS?</a:t>
            </a:r>
          </a:p>
        </p:txBody>
      </p:sp>
      <p:sp>
        <p:nvSpPr>
          <p:cNvPr id="3" name="Content Placeholder 2"/>
          <p:cNvSpPr>
            <a:spLocks noGrp="1"/>
          </p:cNvSpPr>
          <p:nvPr>
            <p:ph idx="1"/>
          </p:nvPr>
        </p:nvSpPr>
        <p:spPr>
          <a:xfrm>
            <a:off x="457200" y="1600200"/>
            <a:ext cx="4572000" cy="4525963"/>
          </a:xfrm>
        </p:spPr>
        <p:txBody>
          <a:bodyPr/>
          <a:lstStyle/>
          <a:p>
            <a:r>
              <a:rPr lang="en-US" sz="2400" dirty="0">
                <a:latin typeface="Century Gothic" panose="020B0502020202020204" pitchFamily="34" charset="0"/>
              </a:rPr>
              <a:t>$32 billion trust fund – the largest public retirement system in Iowa</a:t>
            </a:r>
          </a:p>
          <a:p>
            <a:r>
              <a:rPr lang="en-US" sz="2400" dirty="0">
                <a:latin typeface="Century Gothic" panose="020B0502020202020204" pitchFamily="34" charset="0"/>
              </a:rPr>
              <a:t>A defined benefit program</a:t>
            </a:r>
          </a:p>
          <a:p>
            <a:pPr lvl="1"/>
            <a:r>
              <a:rPr lang="en-US" sz="2000" dirty="0">
                <a:latin typeface="Century Gothic" panose="020B0502020202020204" pitchFamily="34" charset="0"/>
              </a:rPr>
              <a:t>Lifetime retirement benefits are paid based on a formula, </a:t>
            </a:r>
            <a:r>
              <a:rPr lang="en-US" sz="2000" b="1" i="1" dirty="0">
                <a:latin typeface="Century Gothic" panose="020B0502020202020204" pitchFamily="34" charset="0"/>
              </a:rPr>
              <a:t>not</a:t>
            </a:r>
            <a:r>
              <a:rPr lang="en-US" sz="2000" dirty="0">
                <a:latin typeface="Century Gothic" panose="020B0502020202020204" pitchFamily="34" charset="0"/>
              </a:rPr>
              <a:t> on the amount of contributions</a:t>
            </a:r>
          </a:p>
          <a:p>
            <a:pPr lvl="1"/>
            <a:r>
              <a:rPr lang="en-US" sz="2000" dirty="0">
                <a:latin typeface="Century Gothic" panose="020B0502020202020204" pitchFamily="34" charset="0"/>
              </a:rPr>
              <a:t>Formula factors: age, years of service, highest average salary</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274" y="2043799"/>
            <a:ext cx="3191726" cy="261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495074" y="4657636"/>
            <a:ext cx="3200400" cy="600164"/>
          </a:xfrm>
          <a:prstGeom prst="rect">
            <a:avLst/>
          </a:prstGeom>
          <a:noFill/>
        </p:spPr>
        <p:txBody>
          <a:bodyPr wrap="square" rtlCol="0">
            <a:spAutoFit/>
          </a:bodyPr>
          <a:lstStyle/>
          <a:p>
            <a:r>
              <a:rPr lang="en-US" sz="1100" dirty="0">
                <a:latin typeface="Calibri" panose="020F0502020204030204" pitchFamily="34" charset="0"/>
              </a:rPr>
              <a:t>*Early-retirement reduction applies only to the benefits of Regular members who retire before normal retirement age.</a:t>
            </a:r>
          </a:p>
        </p:txBody>
      </p:sp>
      <p:sp>
        <p:nvSpPr>
          <p:cNvPr id="8"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2</a:t>
            </a:fld>
            <a:endParaRPr lang="en-US" sz="800" dirty="0"/>
          </a:p>
        </p:txBody>
      </p:sp>
    </p:spTree>
    <p:extLst>
      <p:ext uri="{BB962C8B-B14F-4D97-AF65-F5344CB8AC3E}">
        <p14:creationId xmlns:p14="http://schemas.microsoft.com/office/powerpoint/2010/main" val="1429525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Facts</a:t>
            </a:r>
          </a:p>
        </p:txBody>
      </p:sp>
      <p:sp>
        <p:nvSpPr>
          <p:cNvPr id="3" name="Content Placeholder 2"/>
          <p:cNvSpPr>
            <a:spLocks noGrp="1"/>
          </p:cNvSpPr>
          <p:nvPr>
            <p:ph idx="1"/>
          </p:nvPr>
        </p:nvSpPr>
        <p:spPr>
          <a:xfrm>
            <a:off x="457200" y="1600200"/>
            <a:ext cx="5486400" cy="4525963"/>
          </a:xfrm>
        </p:spPr>
        <p:txBody>
          <a:bodyPr/>
          <a:lstStyle/>
          <a:p>
            <a:r>
              <a:rPr lang="en-US" dirty="0"/>
              <a:t>Working any time in a month makes you ineligible for benefits that month.</a:t>
            </a:r>
          </a:p>
          <a:p>
            <a:endParaRPr lang="en-US" dirty="0"/>
          </a:p>
          <a:p>
            <a:r>
              <a:rPr lang="en-US" dirty="0"/>
              <a:t>You </a:t>
            </a:r>
            <a:r>
              <a:rPr lang="en-US" b="1" dirty="0">
                <a:solidFill>
                  <a:srgbClr val="DE4F22"/>
                </a:solidFill>
              </a:rPr>
              <a:t>can</a:t>
            </a:r>
            <a:r>
              <a:rPr lang="en-US" dirty="0"/>
              <a:t> get a paycheck in the same month you start IPERS payments.</a:t>
            </a:r>
          </a:p>
        </p:txBody>
      </p:sp>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20</a:t>
            </a:fld>
            <a:endParaRPr lang="en-US" sz="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2667000"/>
            <a:ext cx="2667000" cy="2667000"/>
          </a:xfrm>
          <a:prstGeom prst="rect">
            <a:avLst/>
          </a:prstGeom>
        </p:spPr>
      </p:pic>
    </p:spTree>
    <p:extLst>
      <p:ext uri="{BB962C8B-B14F-4D97-AF65-F5344CB8AC3E}">
        <p14:creationId xmlns:p14="http://schemas.microsoft.com/office/powerpoint/2010/main" val="3073625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Getting Started</a:t>
            </a:r>
          </a:p>
        </p:txBody>
      </p:sp>
      <p:sp>
        <p:nvSpPr>
          <p:cNvPr id="3" name="Content Placeholder 2"/>
          <p:cNvSpPr>
            <a:spLocks noGrp="1"/>
          </p:cNvSpPr>
          <p:nvPr>
            <p:ph idx="1"/>
          </p:nvPr>
        </p:nvSpPr>
        <p:spPr/>
        <p:txBody>
          <a:bodyPr/>
          <a:lstStyle/>
          <a:p>
            <a:r>
              <a:rPr lang="en-US" dirty="0"/>
              <a:t>Must be </a:t>
            </a:r>
            <a:r>
              <a:rPr lang="en-US" b="1" dirty="0">
                <a:solidFill>
                  <a:srgbClr val="DE4F22"/>
                </a:solidFill>
              </a:rPr>
              <a:t>age 55 </a:t>
            </a:r>
            <a:r>
              <a:rPr lang="en-US" dirty="0"/>
              <a:t>or older</a:t>
            </a:r>
          </a:p>
          <a:p>
            <a:pPr lvl="1"/>
            <a:r>
              <a:rPr lang="en-US" dirty="0"/>
              <a:t>Unless vested and eligible for IPERS disability benefits</a:t>
            </a:r>
          </a:p>
          <a:p>
            <a:r>
              <a:rPr lang="en-US" dirty="0"/>
              <a:t>Must submit </a:t>
            </a:r>
            <a:r>
              <a:rPr lang="en-US" b="1" dirty="0">
                <a:solidFill>
                  <a:srgbClr val="DE4F22"/>
                </a:solidFill>
              </a:rPr>
              <a:t>completed</a:t>
            </a:r>
            <a:r>
              <a:rPr lang="en-US" dirty="0">
                <a:solidFill>
                  <a:srgbClr val="DE4F22"/>
                </a:solidFill>
              </a:rPr>
              <a:t> </a:t>
            </a:r>
            <a:r>
              <a:rPr lang="en-US" dirty="0"/>
              <a:t>application</a:t>
            </a:r>
          </a:p>
          <a:p>
            <a:r>
              <a:rPr lang="en-US" dirty="0"/>
              <a:t>Benefits paid the </a:t>
            </a:r>
            <a:r>
              <a:rPr lang="en-US" b="1" dirty="0">
                <a:solidFill>
                  <a:srgbClr val="DE4F22"/>
                </a:solidFill>
              </a:rPr>
              <a:t>last business day</a:t>
            </a:r>
            <a:r>
              <a:rPr lang="en-US" b="1" i="1" dirty="0">
                <a:solidFill>
                  <a:srgbClr val="DE4F22"/>
                </a:solidFill>
              </a:rPr>
              <a:t> </a:t>
            </a:r>
            <a:r>
              <a:rPr lang="en-US" dirty="0"/>
              <a:t>of month</a:t>
            </a:r>
          </a:p>
          <a:p>
            <a:r>
              <a:rPr lang="en-US" dirty="0"/>
              <a:t>Must </a:t>
            </a:r>
            <a:r>
              <a:rPr lang="en-US" b="1" dirty="0">
                <a:solidFill>
                  <a:srgbClr val="DE4F22"/>
                </a:solidFill>
              </a:rPr>
              <a:t>terminate employment </a:t>
            </a:r>
            <a:r>
              <a:rPr lang="en-US" dirty="0"/>
              <a:t>unless age 70</a:t>
            </a:r>
          </a:p>
        </p:txBody>
      </p:sp>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21</a:t>
            </a:fld>
            <a:endParaRPr lang="en-US" sz="800" dirty="0"/>
          </a:p>
        </p:txBody>
      </p:sp>
    </p:spTree>
    <p:extLst>
      <p:ext uri="{BB962C8B-B14F-4D97-AF65-F5344CB8AC3E}">
        <p14:creationId xmlns:p14="http://schemas.microsoft.com/office/powerpoint/2010/main" val="1425631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97269D-5817-7540-99B3-1C8437A54273}"/>
              </a:ext>
            </a:extLst>
          </p:cNvPr>
          <p:cNvPicPr>
            <a:picLocks noChangeAspect="1"/>
          </p:cNvPicPr>
          <p:nvPr/>
        </p:nvPicPr>
        <p:blipFill>
          <a:blip r:embed="rId2"/>
          <a:stretch>
            <a:fillRect/>
          </a:stretch>
        </p:blipFill>
        <p:spPr>
          <a:xfrm>
            <a:off x="5638800" y="3287976"/>
            <a:ext cx="3211939" cy="2975505"/>
          </a:xfrm>
          <a:prstGeom prst="rect">
            <a:avLst/>
          </a:prstGeom>
        </p:spPr>
      </p:pic>
      <p:sp>
        <p:nvSpPr>
          <p:cNvPr id="2" name="Title 1"/>
          <p:cNvSpPr>
            <a:spLocks noGrp="1"/>
          </p:cNvSpPr>
          <p:nvPr>
            <p:ph type="title"/>
          </p:nvPr>
        </p:nvSpPr>
        <p:spPr/>
        <p:txBody>
          <a:bodyPr/>
          <a:lstStyle/>
          <a:p>
            <a:r>
              <a:rPr lang="en-US" dirty="0"/>
              <a:t>Benefit Payment Options</a:t>
            </a:r>
          </a:p>
        </p:txBody>
      </p:sp>
      <p:sp>
        <p:nvSpPr>
          <p:cNvPr id="3" name="Content Placeholder 2"/>
          <p:cNvSpPr>
            <a:spLocks noGrp="1"/>
          </p:cNvSpPr>
          <p:nvPr>
            <p:ph idx="1"/>
          </p:nvPr>
        </p:nvSpPr>
        <p:spPr/>
        <p:txBody>
          <a:bodyPr/>
          <a:lstStyle/>
          <a:p>
            <a:r>
              <a:rPr lang="en-US" dirty="0"/>
              <a:t>Six monthly payment options </a:t>
            </a:r>
          </a:p>
          <a:p>
            <a:pPr lvl="1"/>
            <a:r>
              <a:rPr lang="en-US" dirty="0"/>
              <a:t>Always</a:t>
            </a:r>
            <a:r>
              <a:rPr lang="en-US" dirty="0">
                <a:solidFill>
                  <a:srgbClr val="FF0000"/>
                </a:solidFill>
              </a:rPr>
              <a:t> </a:t>
            </a:r>
            <a:r>
              <a:rPr lang="en-US" b="1" i="1" dirty="0"/>
              <a:t>lifetime</a:t>
            </a:r>
            <a:r>
              <a:rPr lang="en-US" dirty="0">
                <a:solidFill>
                  <a:srgbClr val="FF0000"/>
                </a:solidFill>
              </a:rPr>
              <a:t> </a:t>
            </a:r>
            <a:r>
              <a:rPr lang="en-US" dirty="0"/>
              <a:t>to member</a:t>
            </a:r>
          </a:p>
          <a:p>
            <a:pPr lvl="1"/>
            <a:r>
              <a:rPr lang="en-US" dirty="0"/>
              <a:t>Different death benefit provisions</a:t>
            </a:r>
          </a:p>
          <a:p>
            <a:pPr marL="457200" lvl="1" indent="0">
              <a:buNone/>
            </a:pPr>
            <a:endParaRPr lang="en-US" dirty="0"/>
          </a:p>
          <a:p>
            <a:pPr>
              <a:buNone/>
            </a:pPr>
            <a:r>
              <a:rPr lang="en-US" b="1" dirty="0">
                <a:solidFill>
                  <a:srgbClr val="DE4F22"/>
                </a:solidFill>
              </a:rPr>
              <a:t>	IMPORTANT:</a:t>
            </a:r>
            <a:r>
              <a:rPr lang="en-US" dirty="0">
                <a:solidFill>
                  <a:srgbClr val="DE4F22"/>
                </a:solidFill>
              </a:rPr>
              <a:t> </a:t>
            </a:r>
            <a:br>
              <a:rPr lang="en-US" dirty="0">
                <a:solidFill>
                  <a:srgbClr val="FF0000"/>
                </a:solidFill>
              </a:rPr>
            </a:br>
            <a:r>
              <a:rPr lang="en-US" dirty="0"/>
              <a:t>Your choice cannot </a:t>
            </a:r>
            <a:br>
              <a:rPr lang="en-US" dirty="0"/>
            </a:br>
            <a:r>
              <a:rPr lang="en-US" dirty="0"/>
              <a:t>be changed once </a:t>
            </a:r>
            <a:br>
              <a:rPr lang="en-US" dirty="0"/>
            </a:br>
            <a:r>
              <a:rPr lang="en-US" dirty="0"/>
              <a:t>benefit payments begin.</a:t>
            </a:r>
          </a:p>
        </p:txBody>
      </p:sp>
      <p:sp>
        <p:nvSpPr>
          <p:cNvPr id="7"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22</a:t>
            </a:fld>
            <a:endParaRPr lang="en-US" sz="800" dirty="0"/>
          </a:p>
        </p:txBody>
      </p:sp>
    </p:spTree>
    <p:extLst>
      <p:ext uri="{BB962C8B-B14F-4D97-AF65-F5344CB8AC3E}">
        <p14:creationId xmlns:p14="http://schemas.microsoft.com/office/powerpoint/2010/main" val="20550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1</a:t>
            </a:r>
          </a:p>
        </p:txBody>
      </p:sp>
      <p:sp>
        <p:nvSpPr>
          <p:cNvPr id="4" name="Slide Number Placeholder 3"/>
          <p:cNvSpPr>
            <a:spLocks noGrp="1"/>
          </p:cNvSpPr>
          <p:nvPr>
            <p:ph type="sldNum" sz="quarter" idx="10"/>
          </p:nvPr>
        </p:nvSpPr>
        <p:spPr/>
        <p:txBody>
          <a:bodyPr/>
          <a:lstStyle/>
          <a:p>
            <a:pPr>
              <a:defRPr/>
            </a:pPr>
            <a:fld id="{E10F5930-E32A-416A-8666-E329EFE9AF0B}" type="slidenum">
              <a:rPr lang="en-US" smtClean="0"/>
              <a:pPr>
                <a:defRPr/>
              </a:pPr>
              <a:t>23</a:t>
            </a:fld>
            <a:endParaRPr lang="en-US" dirty="0"/>
          </a:p>
        </p:txBody>
      </p:sp>
      <p:sp>
        <p:nvSpPr>
          <p:cNvPr id="5" name="Rectangle 3"/>
          <p:cNvSpPr>
            <a:spLocks noGrp="1" noChangeArrowheads="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sz="2800" dirty="0">
                <a:effectLst>
                  <a:outerShdw blurRad="50800" dist="38100" dir="2700000">
                    <a:srgbClr val="000000">
                      <a:alpha val="43000"/>
                    </a:srgbClr>
                  </a:outerShdw>
                </a:effectLst>
                <a:latin typeface="Century Gothic"/>
                <a:cs typeface="Century Gothic"/>
              </a:rPr>
              <a:t>Guarantees a </a:t>
            </a:r>
            <a:r>
              <a:rPr lang="en-US" sz="2800" u="sng" dirty="0">
                <a:solidFill>
                  <a:srgbClr val="FF0000"/>
                </a:solidFill>
                <a:effectLst>
                  <a:outerShdw blurRad="50800" dist="38100" dir="2700000">
                    <a:srgbClr val="000000">
                      <a:alpha val="43000"/>
                    </a:srgbClr>
                  </a:outerShdw>
                </a:effectLst>
                <a:latin typeface="Century Gothic"/>
                <a:cs typeface="Century Gothic"/>
              </a:rPr>
              <a:t>lump sum payment </a:t>
            </a:r>
            <a:r>
              <a:rPr lang="en-US" sz="2800" dirty="0">
                <a:effectLst>
                  <a:outerShdw blurRad="50800" dist="38100" dir="2700000">
                    <a:srgbClr val="000000">
                      <a:alpha val="43000"/>
                    </a:srgbClr>
                  </a:outerShdw>
                </a:effectLst>
                <a:latin typeface="Century Gothic"/>
                <a:cs typeface="Century Gothic"/>
              </a:rPr>
              <a:t>at death.</a:t>
            </a:r>
          </a:p>
          <a:p>
            <a:pPr>
              <a:lnSpc>
                <a:spcPct val="90000"/>
              </a:lnSpc>
            </a:pPr>
            <a:endParaRPr lang="en-US" sz="2800" dirty="0">
              <a:effectLst>
                <a:outerShdw blurRad="50800" dist="38100" dir="2700000">
                  <a:srgbClr val="000000">
                    <a:alpha val="43000"/>
                  </a:srgbClr>
                </a:outerShdw>
              </a:effectLst>
              <a:latin typeface="Century Gothic"/>
              <a:cs typeface="Century Gothic"/>
            </a:endParaRPr>
          </a:p>
          <a:p>
            <a:pPr>
              <a:lnSpc>
                <a:spcPct val="90000"/>
              </a:lnSpc>
            </a:pPr>
            <a:r>
              <a:rPr lang="en-US" sz="2800" dirty="0">
                <a:effectLst>
                  <a:outerShdw blurRad="50800" dist="38100" dir="2700000">
                    <a:srgbClr val="000000">
                      <a:alpha val="43000"/>
                    </a:srgbClr>
                  </a:outerShdw>
                </a:effectLst>
                <a:latin typeface="Century Gothic"/>
                <a:cs typeface="Century Gothic"/>
              </a:rPr>
              <a:t>Death benefit is designated</a:t>
            </a:r>
            <a:r>
              <a:rPr lang="en-US" sz="2800" dirty="0">
                <a:solidFill>
                  <a:srgbClr val="FF0000"/>
                </a:solidFill>
                <a:effectLst>
                  <a:outerShdw blurRad="50800" dist="38100" dir="2700000">
                    <a:srgbClr val="000000">
                      <a:alpha val="43000"/>
                    </a:srgbClr>
                  </a:outerShdw>
                </a:effectLst>
                <a:latin typeface="Century Gothic"/>
                <a:cs typeface="Century Gothic"/>
              </a:rPr>
              <a:t> </a:t>
            </a:r>
            <a:r>
              <a:rPr lang="en-US" sz="2800" dirty="0">
                <a:effectLst>
                  <a:outerShdw blurRad="50800" dist="38100" dir="2700000">
                    <a:srgbClr val="000000">
                      <a:alpha val="43000"/>
                    </a:srgbClr>
                  </a:outerShdw>
                </a:effectLst>
                <a:latin typeface="Century Gothic"/>
                <a:cs typeface="Century Gothic"/>
              </a:rPr>
              <a:t>in thousand dollar increments from the </a:t>
            </a:r>
            <a:r>
              <a:rPr lang="en-US" sz="2800" dirty="0">
                <a:solidFill>
                  <a:srgbClr val="FF0000"/>
                </a:solidFill>
                <a:effectLst>
                  <a:outerShdw blurRad="50800" dist="38100" dir="2700000">
                    <a:srgbClr val="000000">
                      <a:alpha val="43000"/>
                    </a:srgbClr>
                  </a:outerShdw>
                </a:effectLst>
                <a:latin typeface="Century Gothic"/>
                <a:cs typeface="Century Gothic"/>
              </a:rPr>
              <a:t>min. of $1000 </a:t>
            </a:r>
            <a:r>
              <a:rPr lang="en-US" sz="2800" dirty="0">
                <a:effectLst>
                  <a:outerShdw blurRad="50800" dist="38100" dir="2700000">
                    <a:srgbClr val="000000">
                      <a:alpha val="43000"/>
                    </a:srgbClr>
                  </a:outerShdw>
                </a:effectLst>
                <a:latin typeface="Century Gothic"/>
                <a:cs typeface="Century Gothic"/>
              </a:rPr>
              <a:t>to the highest thousandth of </a:t>
            </a:r>
            <a:r>
              <a:rPr lang="en-US" sz="2800" dirty="0">
                <a:solidFill>
                  <a:srgbClr val="FF0000"/>
                </a:solidFill>
                <a:effectLst>
                  <a:outerShdw blurRad="50800" dist="38100" dir="2700000">
                    <a:srgbClr val="000000">
                      <a:alpha val="43000"/>
                    </a:srgbClr>
                  </a:outerShdw>
                </a:effectLst>
                <a:latin typeface="Century Gothic"/>
                <a:cs typeface="Century Gothic"/>
              </a:rPr>
              <a:t>investment amount.</a:t>
            </a:r>
          </a:p>
          <a:p>
            <a:pPr>
              <a:lnSpc>
                <a:spcPct val="90000"/>
              </a:lnSpc>
            </a:pPr>
            <a:r>
              <a:rPr lang="en-US" sz="2800" u="sng" dirty="0">
                <a:solidFill>
                  <a:srgbClr val="FF0000"/>
                </a:solidFill>
                <a:effectLst>
                  <a:outerShdw blurRad="50800" dist="38100" dir="2700000">
                    <a:srgbClr val="000000">
                      <a:alpha val="43000"/>
                    </a:srgbClr>
                  </a:outerShdw>
                </a:effectLst>
                <a:latin typeface="Century Gothic"/>
                <a:cs typeface="Century Gothic"/>
              </a:rPr>
              <a:t>Multiple beneficiaries </a:t>
            </a:r>
            <a:r>
              <a:rPr lang="en-US" sz="2800" dirty="0">
                <a:effectLst>
                  <a:outerShdw blurRad="50800" dist="38100" dir="2700000">
                    <a:srgbClr val="000000">
                      <a:alpha val="43000"/>
                    </a:srgbClr>
                  </a:outerShdw>
                </a:effectLst>
                <a:latin typeface="Century Gothic"/>
                <a:cs typeface="Century Gothic"/>
              </a:rPr>
              <a:t>can be designated.</a:t>
            </a:r>
          </a:p>
          <a:p>
            <a:pPr>
              <a:lnSpc>
                <a:spcPct val="90000"/>
              </a:lnSpc>
              <a:buNone/>
            </a:pPr>
            <a:endParaRPr lang="en-US" sz="2800" dirty="0">
              <a:effectLst>
                <a:outerShdw blurRad="50800" dist="38100" dir="2700000">
                  <a:srgbClr val="000000">
                    <a:alpha val="43000"/>
                  </a:srgbClr>
                </a:outerShdw>
              </a:effectLst>
              <a:latin typeface="Century Gothic"/>
              <a:cs typeface="Century Gothic"/>
            </a:endParaRPr>
          </a:p>
          <a:p>
            <a:pPr>
              <a:lnSpc>
                <a:spcPct val="90000"/>
              </a:lnSpc>
            </a:pPr>
            <a:r>
              <a:rPr lang="en-US" sz="2800" u="sng" dirty="0">
                <a:effectLst>
                  <a:outerShdw blurRad="50800" dist="38100" dir="2700000">
                    <a:srgbClr val="000000">
                      <a:alpha val="43000"/>
                    </a:srgbClr>
                  </a:outerShdw>
                </a:effectLst>
                <a:latin typeface="Century Gothic"/>
                <a:cs typeface="Century Gothic"/>
              </a:rPr>
              <a:t>Beneficiary</a:t>
            </a:r>
            <a:r>
              <a:rPr lang="en-US" sz="2800" dirty="0">
                <a:effectLst>
                  <a:outerShdw blurRad="50800" dist="38100" dir="2700000">
                    <a:srgbClr val="000000">
                      <a:alpha val="43000"/>
                    </a:srgbClr>
                  </a:outerShdw>
                </a:effectLst>
                <a:latin typeface="Century Gothic"/>
                <a:cs typeface="Century Gothic"/>
              </a:rPr>
              <a:t> designations can be changed at any time.</a:t>
            </a:r>
          </a:p>
        </p:txBody>
      </p:sp>
    </p:spTree>
    <p:extLst>
      <p:ext uri="{BB962C8B-B14F-4D97-AF65-F5344CB8AC3E}">
        <p14:creationId xmlns:p14="http://schemas.microsoft.com/office/powerpoint/2010/main" val="1838702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10F5930-E32A-416A-8666-E329EFE9AF0B}" type="slidenum">
              <a:rPr lang="en-US" smtClean="0"/>
              <a:pPr>
                <a:defRPr/>
              </a:pPr>
              <a:t>24</a:t>
            </a:fld>
            <a:endParaRPr lang="en-US" dirty="0"/>
          </a:p>
        </p:txBody>
      </p:sp>
      <p:sp>
        <p:nvSpPr>
          <p:cNvPr id="5" name="Rectangle 3"/>
          <p:cNvSpPr>
            <a:spLocks noGrp="1" noChangeArrowheads="1"/>
          </p:cNvSpPr>
          <p:nvPr>
            <p:ph idx="1"/>
          </p:nvPr>
        </p:nvSpPr>
        <p:spPr bwMode="auto">
          <a:xfrm>
            <a:off x="457200" y="1600200"/>
            <a:ext cx="3200400" cy="4525963"/>
          </a:xfrm>
          <a:noFill/>
          <a:ln>
            <a:miter lim="800000"/>
            <a:headEnd/>
            <a:tailEnd/>
          </a:ln>
        </p:spPr>
        <p:txBody>
          <a:bodyPr vert="horz" wrap="square" lIns="91440" tIns="45720" rIns="91440" bIns="45720" numCol="1" anchor="t" anchorCtr="0" compatLnSpc="1">
            <a:prstTxWarp prst="textNoShape">
              <a:avLst/>
            </a:prstTxWarp>
          </a:bodyPr>
          <a:lstStyle/>
          <a:p>
            <a:endParaRPr lang="en-US" b="1" dirty="0"/>
          </a:p>
          <a:p>
            <a:r>
              <a:rPr lang="en-US" u="sng" dirty="0">
                <a:effectLst>
                  <a:outerShdw blurRad="50800" dist="38100" dir="2700000">
                    <a:srgbClr val="000000">
                      <a:alpha val="43000"/>
                    </a:srgbClr>
                  </a:outerShdw>
                </a:effectLst>
              </a:rPr>
              <a:t>Lump sum </a:t>
            </a:r>
            <a:r>
              <a:rPr lang="en-US" dirty="0">
                <a:effectLst>
                  <a:outerShdw blurRad="50800" dist="38100" dir="2700000">
                    <a:srgbClr val="000000">
                      <a:alpha val="43000"/>
                    </a:srgbClr>
                  </a:outerShdw>
                </a:effectLst>
              </a:rPr>
              <a:t>if any   balance of investment   remains</a:t>
            </a:r>
          </a:p>
        </p:txBody>
      </p:sp>
      <p:sp>
        <p:nvSpPr>
          <p:cNvPr id="6" name="Rectangle 4"/>
          <p:cNvSpPr txBox="1">
            <a:spLocks noChangeArrowheads="1"/>
          </p:cNvSpPr>
          <p:nvPr/>
        </p:nvSpPr>
        <p:spPr bwMode="auto">
          <a:xfrm>
            <a:off x="4724400" y="1676400"/>
            <a:ext cx="3810000" cy="4114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ヒラギノ角ゴ Pro W3" charset="-128"/>
                <a:cs typeface="ヒラギノ角ゴ Pro W3" charset="-128"/>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charset="-128"/>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charset="-128"/>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charset="-128"/>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charset="-128"/>
              </a:defRPr>
            </a:lvl5pPr>
            <a:lvl6pPr marL="2514600" indent="-228600" algn="l" rtl="0" eaLnBrk="1" fontAlgn="base" hangingPunct="1">
              <a:spcBef>
                <a:spcPct val="20000"/>
              </a:spcBef>
              <a:spcAft>
                <a:spcPct val="0"/>
              </a:spcAft>
              <a:buChar char="»"/>
              <a:defRPr sz="2000">
                <a:solidFill>
                  <a:schemeClr val="tx1"/>
                </a:solidFill>
                <a:latin typeface="+mn-lt"/>
                <a:ea typeface="ヒラギノ角ゴ Pro W3" charset="-128"/>
              </a:defRPr>
            </a:lvl6pPr>
            <a:lvl7pPr marL="2971800" indent="-228600" algn="l" rtl="0" eaLnBrk="1" fontAlgn="base" hangingPunct="1">
              <a:spcBef>
                <a:spcPct val="20000"/>
              </a:spcBef>
              <a:spcAft>
                <a:spcPct val="0"/>
              </a:spcAft>
              <a:buChar char="»"/>
              <a:defRPr sz="2000">
                <a:solidFill>
                  <a:schemeClr val="tx1"/>
                </a:solidFill>
                <a:latin typeface="+mn-lt"/>
                <a:ea typeface="ヒラギノ角ゴ Pro W3" charset="-128"/>
              </a:defRPr>
            </a:lvl7pPr>
            <a:lvl8pPr marL="3429000" indent="-228600" algn="l" rtl="0" eaLnBrk="1" fontAlgn="base" hangingPunct="1">
              <a:spcBef>
                <a:spcPct val="20000"/>
              </a:spcBef>
              <a:spcAft>
                <a:spcPct val="0"/>
              </a:spcAft>
              <a:buChar char="»"/>
              <a:defRPr sz="2000">
                <a:solidFill>
                  <a:schemeClr val="tx1"/>
                </a:solidFill>
                <a:latin typeface="+mn-lt"/>
                <a:ea typeface="ヒラギノ角ゴ Pro W3" charset="-128"/>
              </a:defRPr>
            </a:lvl8pPr>
            <a:lvl9pPr marL="3886200" indent="-228600" algn="l" rtl="0" eaLnBrk="1" fontAlgn="base" hangingPunct="1">
              <a:spcBef>
                <a:spcPct val="20000"/>
              </a:spcBef>
              <a:spcAft>
                <a:spcPct val="0"/>
              </a:spcAft>
              <a:buChar char="»"/>
              <a:defRPr sz="2000">
                <a:solidFill>
                  <a:schemeClr val="tx1"/>
                </a:solidFill>
                <a:latin typeface="+mn-lt"/>
                <a:ea typeface="ヒラギノ角ゴ Pro W3" charset="-128"/>
              </a:defRPr>
            </a:lvl9pPr>
          </a:lstStyle>
          <a:p>
            <a:endParaRPr lang="en-US" b="1" kern="0" dirty="0"/>
          </a:p>
          <a:p>
            <a:r>
              <a:rPr lang="en-US" dirty="0">
                <a:effectLst>
                  <a:outerShdw blurRad="50800" dist="38100" dir="2700000">
                    <a:srgbClr val="000000">
                      <a:alpha val="43000"/>
                    </a:srgbClr>
                  </a:outerShdw>
                </a:effectLst>
                <a:latin typeface="Century Gothic" charset="0"/>
                <a:ea typeface="Century Gothic" charset="0"/>
                <a:cs typeface="Century Gothic" charset="0"/>
              </a:rPr>
              <a:t>Highest monthly payment with </a:t>
            </a:r>
            <a:r>
              <a:rPr lang="en-US" i="1" u="sng" dirty="0">
                <a:effectLst>
                  <a:outerShdw blurRad="50800" dist="38100" dir="2700000">
                    <a:srgbClr val="000000">
                      <a:alpha val="43000"/>
                    </a:srgbClr>
                  </a:outerShdw>
                </a:effectLst>
                <a:latin typeface="Century Gothic" charset="0"/>
                <a:ea typeface="Century Gothic" charset="0"/>
                <a:cs typeface="Century Gothic" charset="0"/>
              </a:rPr>
              <a:t>no death benefit</a:t>
            </a:r>
          </a:p>
        </p:txBody>
      </p:sp>
      <p:sp>
        <p:nvSpPr>
          <p:cNvPr id="7" name="Rectangle 5"/>
          <p:cNvSpPr>
            <a:spLocks noGrp="1" noChangeArrowheads="1"/>
          </p:cNvSpPr>
          <p:nvPr>
            <p:ph type="title"/>
          </p:nvPr>
        </p:nvSpPr>
        <p:spPr bwMode="auto">
          <a:xfrm>
            <a:off x="457200" y="228600"/>
            <a:ext cx="3352800" cy="838200"/>
          </a:xfrm>
          <a:noFill/>
          <a:ln>
            <a:miter lim="800000"/>
            <a:headEnd/>
            <a:tailEnd/>
          </a:ln>
        </p:spPr>
        <p:txBody>
          <a:bodyPr vert="horz" wrap="square" lIns="91440" tIns="45720" rIns="91440" bIns="45720" numCol="1" anchor="t" anchorCtr="0" compatLnSpc="1">
            <a:prstTxWarp prst="textNoShape">
              <a:avLst/>
            </a:prstTxWarp>
          </a:bodyPr>
          <a:lstStyle/>
          <a:p>
            <a:pPr algn="l"/>
            <a:r>
              <a:rPr lang="en-US" dirty="0"/>
              <a:t>Option Two</a:t>
            </a:r>
          </a:p>
        </p:txBody>
      </p:sp>
      <p:sp>
        <p:nvSpPr>
          <p:cNvPr id="8" name="Text Box 6"/>
          <p:cNvSpPr txBox="1">
            <a:spLocks noChangeArrowheads="1"/>
          </p:cNvSpPr>
          <p:nvPr/>
        </p:nvSpPr>
        <p:spPr bwMode="auto">
          <a:xfrm>
            <a:off x="4953000" y="228600"/>
            <a:ext cx="3398687" cy="707886"/>
          </a:xfrm>
          <a:prstGeom prst="rect">
            <a:avLst/>
          </a:prstGeom>
          <a:noFill/>
          <a:ln w="9525">
            <a:noFill/>
            <a:miter lim="800000"/>
            <a:headEnd/>
            <a:tailEnd/>
          </a:ln>
          <a:effectLst/>
        </p:spPr>
        <p:txBody>
          <a:bodyPr wrap="none">
            <a:spAutoFit/>
          </a:bodyPr>
          <a:lstStyle/>
          <a:p>
            <a:r>
              <a:rPr lang="en-US" sz="4000" dirty="0">
                <a:solidFill>
                  <a:schemeClr val="bg1"/>
                </a:solidFill>
                <a:effectLst>
                  <a:outerShdw blurRad="50800" dist="38100" dir="2700000">
                    <a:srgbClr val="000000">
                      <a:alpha val="43000"/>
                    </a:srgbClr>
                  </a:outerShdw>
                </a:effectLst>
                <a:latin typeface="Century Gothic"/>
                <a:ea typeface="ヒラギノ角ゴ Pro W3" charset="-128"/>
                <a:cs typeface="Century Gothic"/>
              </a:rPr>
              <a:t>Option Three</a:t>
            </a:r>
          </a:p>
        </p:txBody>
      </p:sp>
    </p:spTree>
    <p:extLst>
      <p:ext uri="{BB962C8B-B14F-4D97-AF65-F5344CB8AC3E}">
        <p14:creationId xmlns:p14="http://schemas.microsoft.com/office/powerpoint/2010/main" val="394228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
                                            <p:txEl>
                                              <p:pRg st="1" end="1"/>
                                            </p:txEl>
                                          </p:spTgt>
                                        </p:tgtEl>
                                        <p:attrNameLst>
                                          <p:attrName>ppt_c</p:attrName>
                                        </p:attrNameLst>
                                      </p:cBhvr>
                                      <p:to>
                                        <a:srgbClr val="6095C1"/>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10F5930-E32A-416A-8666-E329EFE9AF0B}" type="slidenum">
              <a:rPr lang="en-US" smtClean="0"/>
              <a:pPr>
                <a:defRPr/>
              </a:pPr>
              <a:t>25</a:t>
            </a:fld>
            <a:endParaRPr lang="en-US" dirty="0"/>
          </a:p>
        </p:txBody>
      </p:sp>
      <p:sp>
        <p:nvSpPr>
          <p:cNvPr id="5" name="Rectangle 3"/>
          <p:cNvSpPr>
            <a:spLocks noGrp="1" noChangeArrowheads="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sz="2800" dirty="0">
                <a:effectLst>
                  <a:outerShdw blurRad="50800" dist="38100" dir="2700000">
                    <a:srgbClr val="000000">
                      <a:alpha val="43000"/>
                    </a:srgbClr>
                  </a:outerShdw>
                </a:effectLst>
                <a:latin typeface="Century Gothic"/>
                <a:cs typeface="Century Gothic"/>
              </a:rPr>
              <a:t>Death benefit only if member dies prior to </a:t>
            </a:r>
            <a:r>
              <a:rPr lang="en-US" sz="2800" u="sng" dirty="0">
                <a:effectLst>
                  <a:outerShdw blurRad="50800" dist="38100" dir="2700000">
                    <a:srgbClr val="000000">
                      <a:alpha val="43000"/>
                    </a:srgbClr>
                  </a:outerShdw>
                </a:effectLst>
                <a:latin typeface="Century Gothic"/>
                <a:cs typeface="Century Gothic"/>
              </a:rPr>
              <a:t>receiving 120 payments</a:t>
            </a:r>
            <a:r>
              <a:rPr lang="en-US" sz="2800" dirty="0">
                <a:effectLst>
                  <a:outerShdw blurRad="50800" dist="38100" dir="2700000">
                    <a:srgbClr val="000000">
                      <a:alpha val="43000"/>
                    </a:srgbClr>
                  </a:outerShdw>
                </a:effectLst>
                <a:latin typeface="Century Gothic"/>
                <a:cs typeface="Century Gothic"/>
              </a:rPr>
              <a:t>.</a:t>
            </a:r>
          </a:p>
          <a:p>
            <a:pPr lvl="1">
              <a:lnSpc>
                <a:spcPct val="90000"/>
              </a:lnSpc>
            </a:pPr>
            <a:r>
              <a:rPr lang="en-US" sz="2400" u="sng" dirty="0">
                <a:solidFill>
                  <a:schemeClr val="tx2">
                    <a:lumMod val="60000"/>
                    <a:lumOff val="40000"/>
                  </a:schemeClr>
                </a:solidFill>
                <a:effectLst>
                  <a:outerShdw blurRad="50800" dist="38100" dir="2700000">
                    <a:srgbClr val="000000">
                      <a:alpha val="43000"/>
                    </a:srgbClr>
                  </a:outerShdw>
                </a:effectLst>
                <a:latin typeface="Century Gothic"/>
                <a:cs typeface="Century Gothic"/>
              </a:rPr>
              <a:t>Sole beneficiary </a:t>
            </a:r>
            <a:r>
              <a:rPr lang="en-US" sz="2400" dirty="0">
                <a:effectLst>
                  <a:outerShdw blurRad="50800" dist="38100" dir="2700000">
                    <a:srgbClr val="000000">
                      <a:alpha val="43000"/>
                    </a:srgbClr>
                  </a:outerShdw>
                </a:effectLst>
                <a:latin typeface="Century Gothic"/>
                <a:cs typeface="Century Gothic"/>
              </a:rPr>
              <a:t>to receive remainder on </a:t>
            </a:r>
            <a:r>
              <a:rPr lang="en-US" sz="2400" dirty="0">
                <a:solidFill>
                  <a:srgbClr val="FF0000"/>
                </a:solidFill>
                <a:effectLst>
                  <a:outerShdw blurRad="50800" dist="38100" dir="2700000">
                    <a:srgbClr val="000000">
                      <a:alpha val="43000"/>
                    </a:srgbClr>
                  </a:outerShdw>
                </a:effectLst>
                <a:latin typeface="Century Gothic"/>
                <a:cs typeface="Century Gothic"/>
              </a:rPr>
              <a:t>monthly</a:t>
            </a:r>
            <a:r>
              <a:rPr lang="en-US" sz="2400" dirty="0">
                <a:effectLst>
                  <a:outerShdw blurRad="50800" dist="38100" dir="2700000">
                    <a:srgbClr val="000000">
                      <a:alpha val="43000"/>
                    </a:srgbClr>
                  </a:outerShdw>
                </a:effectLst>
                <a:latin typeface="Century Gothic"/>
                <a:cs typeface="Century Gothic"/>
              </a:rPr>
              <a:t> basis.</a:t>
            </a:r>
          </a:p>
          <a:p>
            <a:pPr lvl="1">
              <a:lnSpc>
                <a:spcPct val="90000"/>
              </a:lnSpc>
            </a:pPr>
            <a:r>
              <a:rPr lang="en-US" sz="2400" u="sng" dirty="0">
                <a:solidFill>
                  <a:schemeClr val="tx2">
                    <a:lumMod val="60000"/>
                    <a:lumOff val="40000"/>
                  </a:schemeClr>
                </a:solidFill>
                <a:effectLst>
                  <a:outerShdw blurRad="50800" dist="38100" dir="2700000">
                    <a:srgbClr val="000000">
                      <a:alpha val="43000"/>
                    </a:srgbClr>
                  </a:outerShdw>
                </a:effectLst>
                <a:latin typeface="Century Gothic"/>
                <a:cs typeface="Century Gothic"/>
              </a:rPr>
              <a:t>Multiple beneficiaries </a:t>
            </a:r>
            <a:r>
              <a:rPr lang="en-US" sz="2400" dirty="0">
                <a:effectLst>
                  <a:outerShdw blurRad="50800" dist="38100" dir="2700000">
                    <a:srgbClr val="000000">
                      <a:alpha val="43000"/>
                    </a:srgbClr>
                  </a:outerShdw>
                </a:effectLst>
                <a:latin typeface="Century Gothic"/>
                <a:cs typeface="Century Gothic"/>
              </a:rPr>
              <a:t>eligible for </a:t>
            </a:r>
            <a:r>
              <a:rPr lang="en-US" sz="2400" u="sng" dirty="0">
                <a:effectLst>
                  <a:outerShdw blurRad="50800" dist="38100" dir="2700000">
                    <a:srgbClr val="000000">
                      <a:alpha val="43000"/>
                    </a:srgbClr>
                  </a:outerShdw>
                </a:effectLst>
                <a:latin typeface="Century Gothic"/>
                <a:cs typeface="Century Gothic"/>
              </a:rPr>
              <a:t>Commuted Lump Sum</a:t>
            </a:r>
            <a:r>
              <a:rPr lang="en-US" sz="2400" u="sng" dirty="0">
                <a:solidFill>
                  <a:srgbClr val="FF0000"/>
                </a:solidFill>
                <a:effectLst>
                  <a:outerShdw blurRad="50800" dist="38100" dir="2700000">
                    <a:srgbClr val="000000">
                      <a:alpha val="43000"/>
                    </a:srgbClr>
                  </a:outerShdw>
                </a:effectLst>
                <a:latin typeface="Century Gothic"/>
                <a:cs typeface="Century Gothic"/>
              </a:rPr>
              <a:t> </a:t>
            </a:r>
            <a:r>
              <a:rPr lang="en-US" sz="2400" u="sng" dirty="0">
                <a:effectLst>
                  <a:outerShdw blurRad="50800" dist="38100" dir="2700000">
                    <a:srgbClr val="000000">
                      <a:alpha val="43000"/>
                    </a:srgbClr>
                  </a:outerShdw>
                </a:effectLst>
                <a:latin typeface="Century Gothic"/>
                <a:cs typeface="Century Gothic"/>
              </a:rPr>
              <a:t>payment </a:t>
            </a:r>
            <a:r>
              <a:rPr lang="en-US" sz="2400" dirty="0">
                <a:effectLst>
                  <a:outerShdw blurRad="50800" dist="38100" dir="2700000">
                    <a:srgbClr val="000000">
                      <a:alpha val="43000"/>
                    </a:srgbClr>
                  </a:outerShdw>
                </a:effectLst>
                <a:latin typeface="Century Gothic"/>
                <a:cs typeface="Century Gothic"/>
              </a:rPr>
              <a:t>only or the </a:t>
            </a:r>
            <a:r>
              <a:rPr lang="en-US" sz="2400" dirty="0">
                <a:solidFill>
                  <a:srgbClr val="FF0000"/>
                </a:solidFill>
                <a:effectLst>
                  <a:outerShdw blurRad="50800" dist="38100" dir="2700000">
                    <a:srgbClr val="000000">
                      <a:alpha val="43000"/>
                    </a:srgbClr>
                  </a:outerShdw>
                </a:effectLst>
                <a:latin typeface="Century Gothic"/>
                <a:cs typeface="Century Gothic"/>
              </a:rPr>
              <a:t>present value of any future benefits payments remaining</a:t>
            </a:r>
            <a:r>
              <a:rPr lang="en-US" sz="2400" dirty="0">
                <a:effectLst>
                  <a:outerShdw blurRad="50800" dist="38100" dir="2700000">
                    <a:srgbClr val="000000">
                      <a:alpha val="43000"/>
                    </a:srgbClr>
                  </a:outerShdw>
                </a:effectLst>
                <a:latin typeface="Century Gothic"/>
                <a:cs typeface="Century Gothic"/>
              </a:rPr>
              <a:t>.  </a:t>
            </a:r>
          </a:p>
          <a:p>
            <a:pPr>
              <a:lnSpc>
                <a:spcPct val="90000"/>
              </a:lnSpc>
            </a:pPr>
            <a:r>
              <a:rPr lang="en-US" sz="2800" u="sng" dirty="0">
                <a:effectLst>
                  <a:outerShdw blurRad="50800" dist="38100" dir="2700000">
                    <a:srgbClr val="000000">
                      <a:alpha val="43000"/>
                    </a:srgbClr>
                  </a:outerShdw>
                </a:effectLst>
                <a:latin typeface="Century Gothic"/>
                <a:cs typeface="Century Gothic"/>
              </a:rPr>
              <a:t>Beneficiary </a:t>
            </a:r>
            <a:r>
              <a:rPr lang="en-US" sz="2800" dirty="0">
                <a:effectLst>
                  <a:outerShdw blurRad="50800" dist="38100" dir="2700000">
                    <a:srgbClr val="000000">
                      <a:alpha val="43000"/>
                    </a:srgbClr>
                  </a:outerShdw>
                </a:effectLst>
                <a:latin typeface="Century Gothic"/>
                <a:cs typeface="Century Gothic"/>
              </a:rPr>
              <a:t>designation can be changed at any time.</a:t>
            </a:r>
          </a:p>
          <a:p>
            <a:pPr>
              <a:lnSpc>
                <a:spcPct val="90000"/>
              </a:lnSpc>
            </a:pPr>
            <a:endParaRPr lang="en-US" sz="2400" dirty="0">
              <a:latin typeface="Tahoma" pitchFamily="34" charset="0"/>
            </a:endParaRPr>
          </a:p>
          <a:p>
            <a:pPr algn="ctr">
              <a:lnSpc>
                <a:spcPct val="90000"/>
              </a:lnSpc>
              <a:buFontTx/>
              <a:buNone/>
            </a:pPr>
            <a:endParaRPr lang="en-US" sz="3600" b="1" dirty="0"/>
          </a:p>
        </p:txBody>
      </p:sp>
      <p:sp>
        <p:nvSpPr>
          <p:cNvPr id="6"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a:effectLst>
                  <a:outerShdw blurRad="50800" dist="38100" dir="2700000">
                    <a:srgbClr val="000000">
                      <a:alpha val="43000"/>
                    </a:srgbClr>
                  </a:outerShdw>
                </a:effectLst>
              </a:rPr>
              <a:t>Option Five</a:t>
            </a:r>
          </a:p>
        </p:txBody>
      </p:sp>
    </p:spTree>
    <p:extLst>
      <p:ext uri="{BB962C8B-B14F-4D97-AF65-F5344CB8AC3E}">
        <p14:creationId xmlns:p14="http://schemas.microsoft.com/office/powerpoint/2010/main" val="1995697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10F5930-E32A-416A-8666-E329EFE9AF0B}" type="slidenum">
              <a:rPr lang="en-US" smtClean="0"/>
              <a:pPr>
                <a:defRPr/>
              </a:pPr>
              <a:t>26</a:t>
            </a:fld>
            <a:endParaRPr lang="en-US" dirty="0"/>
          </a:p>
        </p:txBody>
      </p:sp>
      <p:sp>
        <p:nvSpPr>
          <p:cNvPr id="5" name="Title 1"/>
          <p:cNvSpPr>
            <a:spLocks noGrp="1"/>
          </p:cNvSpPr>
          <p:nvPr>
            <p:ph type="title"/>
          </p:nvPr>
        </p:nvSpPr>
        <p:spPr/>
        <p:txBody>
          <a:bodyPr/>
          <a:lstStyle/>
          <a:p>
            <a:r>
              <a:rPr lang="en-US" dirty="0"/>
              <a:t>Definitions </a:t>
            </a:r>
          </a:p>
        </p:txBody>
      </p:sp>
      <p:sp>
        <p:nvSpPr>
          <p:cNvPr id="6" name="Content Placeholder 2"/>
          <p:cNvSpPr>
            <a:spLocks noGrp="1"/>
          </p:cNvSpPr>
          <p:nvPr>
            <p:ph idx="1"/>
          </p:nvPr>
        </p:nvSpPr>
        <p:spPr/>
        <p:txBody>
          <a:bodyPr/>
          <a:lstStyle/>
          <a:p>
            <a:r>
              <a:rPr lang="en-US" u="sng" dirty="0">
                <a:solidFill>
                  <a:srgbClr val="FF0000"/>
                </a:solidFill>
                <a:effectLst>
                  <a:outerShdw blurRad="50800" dist="38100" dir="2700000">
                    <a:srgbClr val="000000">
                      <a:alpha val="43000"/>
                    </a:srgbClr>
                  </a:outerShdw>
                </a:effectLst>
                <a:latin typeface="Century Gothic"/>
                <a:cs typeface="Century Gothic"/>
              </a:rPr>
              <a:t>Beneficiary </a:t>
            </a:r>
          </a:p>
          <a:p>
            <a:pPr lvl="1"/>
            <a:r>
              <a:rPr lang="en-US" sz="2000" dirty="0">
                <a:effectLst>
                  <a:outerShdw blurRad="50800" dist="38100" dir="2700000">
                    <a:srgbClr val="000000">
                      <a:alpha val="43000"/>
                    </a:srgbClr>
                  </a:outerShdw>
                </a:effectLst>
                <a:latin typeface="Century Gothic"/>
                <a:cs typeface="Century Gothic"/>
              </a:rPr>
              <a:t>Can be one or more than one person</a:t>
            </a:r>
          </a:p>
          <a:p>
            <a:pPr lvl="1"/>
            <a:r>
              <a:rPr lang="en-US" sz="2000" dirty="0">
                <a:effectLst>
                  <a:outerShdw blurRad="50800" dist="38100" dir="2700000">
                    <a:srgbClr val="000000">
                      <a:alpha val="43000"/>
                    </a:srgbClr>
                  </a:outerShdw>
                </a:effectLst>
                <a:latin typeface="Century Gothic"/>
                <a:cs typeface="Century Gothic"/>
              </a:rPr>
              <a:t>Can be changed at any point in retirement </a:t>
            </a:r>
          </a:p>
          <a:p>
            <a:pPr lvl="1"/>
            <a:r>
              <a:rPr lang="en-US" sz="2000" dirty="0">
                <a:effectLst>
                  <a:outerShdw blurRad="50800" dist="38100" dir="2700000">
                    <a:srgbClr val="000000">
                      <a:alpha val="43000"/>
                    </a:srgbClr>
                  </a:outerShdw>
                </a:effectLst>
                <a:latin typeface="Century Gothic"/>
                <a:cs typeface="Century Gothic"/>
              </a:rPr>
              <a:t>Receives a lump sum</a:t>
            </a:r>
          </a:p>
          <a:p>
            <a:pPr marL="457200" lvl="1" indent="0">
              <a:buNone/>
            </a:pPr>
            <a:endParaRPr lang="en-US" sz="2000" dirty="0">
              <a:latin typeface="Century Gothic"/>
              <a:cs typeface="Century Gothic"/>
            </a:endParaRPr>
          </a:p>
          <a:p>
            <a:r>
              <a:rPr lang="en-US" u="sng" dirty="0">
                <a:solidFill>
                  <a:srgbClr val="FF0000"/>
                </a:solidFill>
                <a:effectLst>
                  <a:outerShdw blurRad="50800" dist="38100" dir="2700000">
                    <a:srgbClr val="000000">
                      <a:alpha val="43000"/>
                    </a:srgbClr>
                  </a:outerShdw>
                </a:effectLst>
                <a:latin typeface="Century Gothic"/>
                <a:cs typeface="Century Gothic"/>
              </a:rPr>
              <a:t>Contingent annuitant (CA)</a:t>
            </a:r>
          </a:p>
          <a:p>
            <a:pPr lvl="1"/>
            <a:r>
              <a:rPr lang="en-US" sz="2000" dirty="0">
                <a:effectLst>
                  <a:outerShdw blurRad="50800" dist="38100" dir="2700000">
                    <a:srgbClr val="000000">
                      <a:alpha val="43000"/>
                    </a:srgbClr>
                  </a:outerShdw>
                </a:effectLst>
                <a:latin typeface="Century Gothic"/>
                <a:cs typeface="Century Gothic"/>
              </a:rPr>
              <a:t>Can only be one person </a:t>
            </a:r>
          </a:p>
          <a:p>
            <a:pPr lvl="1"/>
            <a:r>
              <a:rPr lang="en-US" sz="2000" dirty="0">
                <a:effectLst>
                  <a:outerShdw blurRad="50800" dist="38100" dir="2700000">
                    <a:srgbClr val="000000">
                      <a:alpha val="43000"/>
                    </a:srgbClr>
                  </a:outerShdw>
                </a:effectLst>
                <a:latin typeface="Century Gothic"/>
                <a:cs typeface="Century Gothic"/>
              </a:rPr>
              <a:t>That person can NEVER be changed </a:t>
            </a:r>
          </a:p>
          <a:p>
            <a:pPr lvl="1"/>
            <a:r>
              <a:rPr lang="en-US" sz="2000" dirty="0">
                <a:effectLst>
                  <a:outerShdw blurRad="50800" dist="38100" dir="2700000">
                    <a:srgbClr val="000000">
                      <a:alpha val="43000"/>
                    </a:srgbClr>
                  </a:outerShdw>
                </a:effectLst>
                <a:latin typeface="Century Gothic"/>
                <a:cs typeface="Century Gothic"/>
              </a:rPr>
              <a:t>Receives a monthly benefit</a:t>
            </a:r>
          </a:p>
        </p:txBody>
      </p:sp>
    </p:spTree>
    <p:extLst>
      <p:ext uri="{BB962C8B-B14F-4D97-AF65-F5344CB8AC3E}">
        <p14:creationId xmlns:p14="http://schemas.microsoft.com/office/powerpoint/2010/main" val="97709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fade">
                                      <p:cBhvr>
                                        <p:cTn id="18" dur="500"/>
                                        <p:tgtEl>
                                          <p:spTgt spid="6">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fade">
                                      <p:cBhvr>
                                        <p:cTn id="21" dur="500"/>
                                        <p:tgtEl>
                                          <p:spTgt spid="6">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7" end="7"/>
                                            </p:txEl>
                                          </p:spTgt>
                                        </p:tgtEl>
                                        <p:attrNameLst>
                                          <p:attrName>style.visibility</p:attrName>
                                        </p:attrNameLst>
                                      </p:cBhvr>
                                      <p:to>
                                        <p:strVal val="visible"/>
                                      </p:to>
                                    </p:set>
                                    <p:animEffect transition="in" filter="fade">
                                      <p:cBhvr>
                                        <p:cTn id="24" dur="500"/>
                                        <p:tgtEl>
                                          <p:spTgt spid="6">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10F5930-E32A-416A-8666-E329EFE9AF0B}" type="slidenum">
              <a:rPr lang="en-US" smtClean="0"/>
              <a:pPr>
                <a:defRPr/>
              </a:pPr>
              <a:t>27</a:t>
            </a:fld>
            <a:endParaRPr lang="en-US" dirty="0"/>
          </a:p>
        </p:txBody>
      </p:sp>
      <p:sp>
        <p:nvSpPr>
          <p:cNvPr id="5"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a:effectLst>
                  <a:outerShdw blurRad="50800" dist="38100" dir="2700000">
                    <a:srgbClr val="000000">
                      <a:alpha val="43000"/>
                    </a:srgbClr>
                  </a:outerShdw>
                </a:effectLst>
              </a:rPr>
              <a:t>Option Four &amp; Six</a:t>
            </a:r>
          </a:p>
        </p:txBody>
      </p:sp>
      <p:sp>
        <p:nvSpPr>
          <p:cNvPr id="6" name="Rectangle 3"/>
          <p:cNvSpPr>
            <a:spLocks noGrp="1" noChangeArrowheads="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u="sng" dirty="0">
                <a:solidFill>
                  <a:srgbClr val="FF0000"/>
                </a:solidFill>
                <a:effectLst>
                  <a:outerShdw blurRad="50800" dist="38100" dir="2700000">
                    <a:srgbClr val="000000">
                      <a:alpha val="43000"/>
                    </a:srgbClr>
                  </a:outerShdw>
                </a:effectLst>
                <a:latin typeface="Century Gothic"/>
                <a:cs typeface="Century Gothic"/>
              </a:rPr>
              <a:t>Contingent annuitant </a:t>
            </a:r>
            <a:r>
              <a:rPr lang="en-US" dirty="0">
                <a:effectLst>
                  <a:outerShdw blurRad="50800" dist="38100" dir="2700000">
                    <a:srgbClr val="000000">
                      <a:alpha val="43000"/>
                    </a:srgbClr>
                  </a:outerShdw>
                </a:effectLst>
                <a:latin typeface="Century Gothic"/>
                <a:cs typeface="Century Gothic"/>
              </a:rPr>
              <a:t>will receive a </a:t>
            </a:r>
            <a:r>
              <a:rPr lang="en-US" u="sng" dirty="0">
                <a:effectLst>
                  <a:outerShdw blurRad="50800" dist="38100" dir="2700000">
                    <a:srgbClr val="000000">
                      <a:alpha val="43000"/>
                    </a:srgbClr>
                  </a:outerShdw>
                </a:effectLst>
                <a:latin typeface="Century Gothic"/>
                <a:cs typeface="Century Gothic"/>
              </a:rPr>
              <a:t>lifetime monthly benefit </a:t>
            </a:r>
            <a:r>
              <a:rPr lang="en-US" dirty="0">
                <a:effectLst>
                  <a:outerShdw blurRad="50800" dist="38100" dir="2700000">
                    <a:srgbClr val="000000">
                      <a:alpha val="43000"/>
                    </a:srgbClr>
                  </a:outerShdw>
                </a:effectLst>
                <a:latin typeface="Century Gothic"/>
                <a:cs typeface="Century Gothic"/>
              </a:rPr>
              <a:t>at death of member</a:t>
            </a:r>
          </a:p>
          <a:p>
            <a:pPr lvl="1">
              <a:lnSpc>
                <a:spcPct val="90000"/>
              </a:lnSpc>
            </a:pPr>
            <a:r>
              <a:rPr lang="en-US" sz="3200" dirty="0">
                <a:latin typeface="Tahoma" pitchFamily="34" charset="0"/>
              </a:rPr>
              <a:t>Will receive </a:t>
            </a:r>
            <a:r>
              <a:rPr lang="en-US" sz="3200" dirty="0">
                <a:solidFill>
                  <a:srgbClr val="FF0000"/>
                </a:solidFill>
                <a:latin typeface="Tahoma" pitchFamily="34" charset="0"/>
              </a:rPr>
              <a:t>100%, 75%, 50% or 25%</a:t>
            </a:r>
            <a:r>
              <a:rPr lang="en-US" sz="3200" dirty="0">
                <a:latin typeface="Tahoma" pitchFamily="34" charset="0"/>
              </a:rPr>
              <a:t> of member’s benefit payment	</a:t>
            </a:r>
          </a:p>
          <a:p>
            <a:pPr lvl="2">
              <a:lnSpc>
                <a:spcPct val="90000"/>
              </a:lnSpc>
            </a:pPr>
            <a:r>
              <a:rPr lang="en-US" sz="3200" dirty="0">
                <a:latin typeface="Tahoma" pitchFamily="34" charset="0"/>
              </a:rPr>
              <a:t>Percentage designated by member at retirement</a:t>
            </a:r>
          </a:p>
          <a:p>
            <a:pPr marL="0" indent="0">
              <a:lnSpc>
                <a:spcPct val="90000"/>
              </a:lnSpc>
              <a:buNone/>
            </a:pPr>
            <a:r>
              <a:rPr lang="en-US" sz="2800" dirty="0">
                <a:latin typeface="Tahoma" pitchFamily="34" charset="0"/>
              </a:rPr>
              <a:t> </a:t>
            </a:r>
          </a:p>
          <a:p>
            <a:pPr marL="0" indent="0">
              <a:lnSpc>
                <a:spcPct val="90000"/>
              </a:lnSpc>
              <a:buNone/>
            </a:pPr>
            <a:endParaRPr lang="en-US" sz="2800" dirty="0">
              <a:effectLst>
                <a:outerShdw blurRad="50800" dist="38100" dir="2700000">
                  <a:srgbClr val="000000">
                    <a:alpha val="43000"/>
                  </a:srgbClr>
                </a:outerShdw>
              </a:effectLst>
              <a:latin typeface="Century Gothic"/>
              <a:cs typeface="Century Gothic"/>
            </a:endParaRPr>
          </a:p>
          <a:p>
            <a:pPr>
              <a:lnSpc>
                <a:spcPct val="90000"/>
              </a:lnSpc>
              <a:buFontTx/>
              <a:buNone/>
            </a:pPr>
            <a:r>
              <a:rPr lang="en-US" sz="2800" b="1" dirty="0"/>
              <a:t> </a:t>
            </a:r>
          </a:p>
          <a:p>
            <a:pPr>
              <a:lnSpc>
                <a:spcPct val="90000"/>
              </a:lnSpc>
              <a:buFontTx/>
              <a:buNone/>
            </a:pPr>
            <a:endParaRPr lang="en-US" sz="2400" b="1" dirty="0"/>
          </a:p>
        </p:txBody>
      </p:sp>
    </p:spTree>
    <p:extLst>
      <p:ext uri="{BB962C8B-B14F-4D97-AF65-F5344CB8AC3E}">
        <p14:creationId xmlns:p14="http://schemas.microsoft.com/office/powerpoint/2010/main" val="3742813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10F5930-E32A-416A-8666-E329EFE9AF0B}" type="slidenum">
              <a:rPr lang="en-US" smtClean="0"/>
              <a:pPr>
                <a:defRPr/>
              </a:pPr>
              <a:t>28</a:t>
            </a:fld>
            <a:endParaRPr lang="en-US" dirty="0"/>
          </a:p>
        </p:txBody>
      </p:sp>
      <p:sp>
        <p:nvSpPr>
          <p:cNvPr id="5"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a:effectLst>
                  <a:outerShdw blurRad="50800" dist="38100" dir="2700000">
                    <a:srgbClr val="000000">
                      <a:alpha val="43000"/>
                    </a:srgbClr>
                  </a:outerShdw>
                </a:effectLst>
              </a:rPr>
              <a:t>Option Four &amp; Six</a:t>
            </a:r>
          </a:p>
        </p:txBody>
      </p:sp>
      <p:sp>
        <p:nvSpPr>
          <p:cNvPr id="6" name="Rectangle 3"/>
          <p:cNvSpPr>
            <a:spLocks noGrp="1" noChangeArrowheads="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sz="2800" dirty="0">
                <a:latin typeface="Tahoma" pitchFamily="34" charset="0"/>
              </a:rPr>
              <a:t>Option 4 - </a:t>
            </a:r>
            <a:r>
              <a:rPr lang="en-US" sz="2800" dirty="0">
                <a:effectLst>
                  <a:outerShdw blurRad="50800" dist="38100" dir="2700000">
                    <a:srgbClr val="000000">
                      <a:alpha val="43000"/>
                    </a:srgbClr>
                  </a:outerShdw>
                </a:effectLst>
                <a:latin typeface="Century Gothic"/>
                <a:cs typeface="Century Gothic"/>
              </a:rPr>
              <a:t>If contingent annuitant </a:t>
            </a:r>
            <a:r>
              <a:rPr lang="en-US" sz="2800" u="sng" dirty="0">
                <a:solidFill>
                  <a:srgbClr val="FF0000"/>
                </a:solidFill>
                <a:effectLst>
                  <a:outerShdw blurRad="50800" dist="38100" dir="2700000">
                    <a:srgbClr val="000000">
                      <a:alpha val="43000"/>
                    </a:srgbClr>
                  </a:outerShdw>
                </a:effectLst>
                <a:latin typeface="Century Gothic"/>
                <a:cs typeface="Century Gothic"/>
              </a:rPr>
              <a:t>precedes</a:t>
            </a:r>
            <a:r>
              <a:rPr lang="en-US" sz="2800" dirty="0">
                <a:solidFill>
                  <a:srgbClr val="FF0000"/>
                </a:solidFill>
                <a:effectLst>
                  <a:outerShdw blurRad="50800" dist="38100" dir="2700000">
                    <a:srgbClr val="000000">
                      <a:alpha val="43000"/>
                    </a:srgbClr>
                  </a:outerShdw>
                </a:effectLst>
                <a:latin typeface="Century Gothic"/>
                <a:cs typeface="Century Gothic"/>
              </a:rPr>
              <a:t> </a:t>
            </a:r>
            <a:r>
              <a:rPr lang="en-US" sz="2800" dirty="0">
                <a:effectLst>
                  <a:outerShdw blurRad="50800" dist="38100" dir="2700000">
                    <a:srgbClr val="000000">
                      <a:alpha val="43000"/>
                    </a:srgbClr>
                  </a:outerShdw>
                </a:effectLst>
                <a:latin typeface="Century Gothic"/>
                <a:cs typeface="Century Gothic"/>
              </a:rPr>
              <a:t>member in death, the monthly payment does </a:t>
            </a:r>
            <a:r>
              <a:rPr lang="en-US" sz="2800" dirty="0">
                <a:solidFill>
                  <a:srgbClr val="FF0000"/>
                </a:solidFill>
                <a:effectLst>
                  <a:outerShdw blurRad="50800" dist="38100" dir="2700000">
                    <a:srgbClr val="000000">
                      <a:alpha val="43000"/>
                    </a:srgbClr>
                  </a:outerShdw>
                </a:effectLst>
                <a:latin typeface="Century Gothic"/>
                <a:cs typeface="Century Gothic"/>
              </a:rPr>
              <a:t>not</a:t>
            </a:r>
            <a:r>
              <a:rPr lang="en-US" sz="2800" dirty="0">
                <a:effectLst>
                  <a:outerShdw blurRad="50800" dist="38100" dir="2700000">
                    <a:srgbClr val="000000">
                      <a:alpha val="43000"/>
                    </a:srgbClr>
                  </a:outerShdw>
                </a:effectLst>
                <a:latin typeface="Century Gothic"/>
                <a:cs typeface="Century Gothic"/>
              </a:rPr>
              <a:t> change.</a:t>
            </a:r>
          </a:p>
          <a:p>
            <a:pPr marL="0" indent="0">
              <a:lnSpc>
                <a:spcPct val="90000"/>
              </a:lnSpc>
              <a:buNone/>
            </a:pPr>
            <a:endParaRPr lang="en-US" sz="2800" dirty="0">
              <a:effectLst>
                <a:outerShdw blurRad="50800" dist="38100" dir="2700000">
                  <a:srgbClr val="000000">
                    <a:alpha val="43000"/>
                  </a:srgbClr>
                </a:outerShdw>
              </a:effectLst>
              <a:latin typeface="Century Gothic"/>
              <a:cs typeface="Century Gothic"/>
            </a:endParaRPr>
          </a:p>
          <a:p>
            <a:pPr>
              <a:lnSpc>
                <a:spcPct val="90000"/>
              </a:lnSpc>
            </a:pPr>
            <a:r>
              <a:rPr lang="en-US" sz="2800" dirty="0">
                <a:effectLst>
                  <a:outerShdw blurRad="50800" dist="38100" dir="2700000">
                    <a:srgbClr val="000000">
                      <a:alpha val="43000"/>
                    </a:srgbClr>
                  </a:outerShdw>
                </a:effectLst>
                <a:latin typeface="Century Gothic"/>
                <a:cs typeface="Century Gothic"/>
              </a:rPr>
              <a:t>Option 6 - If contingent annuitant dies first, member’s monthly payment </a:t>
            </a:r>
            <a:r>
              <a:rPr lang="en-US" sz="2800" dirty="0">
                <a:solidFill>
                  <a:srgbClr val="FF0000"/>
                </a:solidFill>
                <a:effectLst>
                  <a:outerShdw blurRad="50800" dist="38100" dir="2700000">
                    <a:srgbClr val="000000">
                      <a:alpha val="43000"/>
                    </a:srgbClr>
                  </a:outerShdw>
                </a:effectLst>
                <a:latin typeface="Century Gothic"/>
                <a:cs typeface="Century Gothic"/>
              </a:rPr>
              <a:t>will increase to option 2 </a:t>
            </a:r>
            <a:r>
              <a:rPr lang="en-US" sz="2800" dirty="0">
                <a:effectLst>
                  <a:outerShdw blurRad="50800" dist="38100" dir="2700000">
                    <a:srgbClr val="000000">
                      <a:alpha val="43000"/>
                    </a:srgbClr>
                  </a:outerShdw>
                </a:effectLst>
                <a:latin typeface="Century Gothic"/>
                <a:cs typeface="Century Gothic"/>
              </a:rPr>
              <a:t>benefit amount.  If the member dies before recovering their investment, the balance will be paid to a beneficiary.</a:t>
            </a:r>
          </a:p>
          <a:p>
            <a:pPr>
              <a:lnSpc>
                <a:spcPct val="90000"/>
              </a:lnSpc>
            </a:pPr>
            <a:endParaRPr lang="en-US" sz="2000" dirty="0">
              <a:latin typeface="Tahoma" pitchFamily="34" charset="0"/>
            </a:endParaRPr>
          </a:p>
          <a:p>
            <a:pPr lvl="1">
              <a:lnSpc>
                <a:spcPct val="90000"/>
              </a:lnSpc>
            </a:pPr>
            <a:endParaRPr lang="en-US" sz="2400" dirty="0"/>
          </a:p>
          <a:p>
            <a:pPr lvl="1">
              <a:lnSpc>
                <a:spcPct val="90000"/>
              </a:lnSpc>
            </a:pPr>
            <a:endParaRPr lang="en-US" sz="2400" dirty="0"/>
          </a:p>
          <a:p>
            <a:pPr>
              <a:lnSpc>
                <a:spcPct val="90000"/>
              </a:lnSpc>
            </a:pPr>
            <a:endParaRPr lang="en-US" sz="2800" dirty="0"/>
          </a:p>
          <a:p>
            <a:pPr lvl="1">
              <a:lnSpc>
                <a:spcPct val="90000"/>
              </a:lnSpc>
              <a:buFontTx/>
              <a:buNone/>
            </a:pPr>
            <a:endParaRPr lang="en-US" sz="2400" dirty="0"/>
          </a:p>
          <a:p>
            <a:pPr lvl="1">
              <a:lnSpc>
                <a:spcPct val="90000"/>
              </a:lnSpc>
              <a:buFontTx/>
              <a:buNone/>
            </a:pPr>
            <a:endParaRPr lang="en-US" sz="2400" dirty="0"/>
          </a:p>
          <a:p>
            <a:pPr lvl="1">
              <a:lnSpc>
                <a:spcPct val="90000"/>
              </a:lnSpc>
            </a:pPr>
            <a:endParaRPr lang="en-US" sz="2400" dirty="0"/>
          </a:p>
          <a:p>
            <a:pPr lvl="1">
              <a:lnSpc>
                <a:spcPct val="90000"/>
              </a:lnSpc>
            </a:pPr>
            <a:endParaRPr lang="en-US" sz="2400" dirty="0"/>
          </a:p>
          <a:p>
            <a:pPr lvl="1">
              <a:lnSpc>
                <a:spcPct val="90000"/>
              </a:lnSpc>
              <a:buFontTx/>
              <a:buNone/>
            </a:pPr>
            <a:endParaRPr lang="en-US" sz="2400" dirty="0"/>
          </a:p>
          <a:p>
            <a:pPr lvl="1">
              <a:lnSpc>
                <a:spcPct val="90000"/>
              </a:lnSpc>
            </a:pPr>
            <a:endParaRPr lang="en-US" sz="2400" dirty="0"/>
          </a:p>
          <a:p>
            <a:pPr lvl="1">
              <a:lnSpc>
                <a:spcPct val="90000"/>
              </a:lnSpc>
            </a:pPr>
            <a:endParaRPr lang="en-US" sz="2400" dirty="0"/>
          </a:p>
          <a:p>
            <a:pPr lvl="1">
              <a:lnSpc>
                <a:spcPct val="90000"/>
              </a:lnSpc>
              <a:buFontTx/>
              <a:buNone/>
            </a:pPr>
            <a:r>
              <a:rPr lang="en-US" sz="2400" dirty="0"/>
              <a:t> </a:t>
            </a:r>
          </a:p>
        </p:txBody>
      </p:sp>
    </p:spTree>
    <p:extLst>
      <p:ext uri="{BB962C8B-B14F-4D97-AF65-F5344CB8AC3E}">
        <p14:creationId xmlns:p14="http://schemas.microsoft.com/office/powerpoint/2010/main" val="734653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Taxes</a:t>
            </a:r>
          </a:p>
        </p:txBody>
      </p:sp>
      <p:sp>
        <p:nvSpPr>
          <p:cNvPr id="3" name="Content Placeholder 2"/>
          <p:cNvSpPr>
            <a:spLocks noGrp="1"/>
          </p:cNvSpPr>
          <p:nvPr>
            <p:ph idx="1"/>
          </p:nvPr>
        </p:nvSpPr>
        <p:spPr>
          <a:xfrm>
            <a:off x="457200" y="1600201"/>
            <a:ext cx="7239000" cy="2698750"/>
          </a:xfrm>
        </p:spPr>
        <p:txBody>
          <a:bodyPr/>
          <a:lstStyle/>
          <a:p>
            <a:r>
              <a:rPr lang="en-US" dirty="0">
                <a:latin typeface="Century Gothic" panose="020B0502020202020204" pitchFamily="34" charset="0"/>
              </a:rPr>
              <a:t>Benefit payments are subject to federal and state income tax.</a:t>
            </a:r>
          </a:p>
          <a:p>
            <a:pPr lvl="1"/>
            <a:r>
              <a:rPr lang="en-US" dirty="0">
                <a:latin typeface="Century Gothic" panose="020B0502020202020204" pitchFamily="34" charset="0"/>
              </a:rPr>
              <a:t>You can request that the tax can be withheld from your monthly benefit payment</a:t>
            </a:r>
          </a:p>
          <a:p>
            <a:endParaRPr lang="en-US" dirty="0"/>
          </a:p>
        </p:txBody>
      </p:sp>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29</a:t>
            </a:fld>
            <a:endParaRPr lang="en-US" sz="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267" y="3810000"/>
            <a:ext cx="3395133" cy="2546350"/>
          </a:xfrm>
          <a:prstGeom prst="rect">
            <a:avLst/>
          </a:prstGeom>
        </p:spPr>
      </p:pic>
      <p:sp>
        <p:nvSpPr>
          <p:cNvPr id="7" name="TextBox 6"/>
          <p:cNvSpPr txBox="1"/>
          <p:nvPr/>
        </p:nvSpPr>
        <p:spPr>
          <a:xfrm>
            <a:off x="990600" y="4524702"/>
            <a:ext cx="3797300" cy="1815882"/>
          </a:xfrm>
          <a:prstGeom prst="rect">
            <a:avLst/>
          </a:prstGeom>
          <a:noFill/>
        </p:spPr>
        <p:txBody>
          <a:bodyPr wrap="square" rtlCol="0">
            <a:spAutoFit/>
          </a:bodyPr>
          <a:lstStyle/>
          <a:p>
            <a:r>
              <a:rPr lang="en-US" sz="2800" dirty="0">
                <a:latin typeface="Century Gothic" panose="020B0502020202020204" pitchFamily="34" charset="0"/>
              </a:rPr>
              <a:t>IPERS will mail your 1099-R in </a:t>
            </a:r>
            <a:r>
              <a:rPr lang="en-US" sz="2800" b="1" dirty="0">
                <a:solidFill>
                  <a:srgbClr val="DE4F22"/>
                </a:solidFill>
                <a:latin typeface="Century Gothic" panose="020B0502020202020204" pitchFamily="34" charset="0"/>
              </a:rPr>
              <a:t>January </a:t>
            </a:r>
            <a:r>
              <a:rPr lang="en-US" sz="2800" dirty="0">
                <a:latin typeface="Century Gothic" panose="020B0502020202020204" pitchFamily="34" charset="0"/>
              </a:rPr>
              <a:t>for tax purposes.</a:t>
            </a:r>
          </a:p>
          <a:p>
            <a:endParaRPr lang="en-US" sz="2800" dirty="0"/>
          </a:p>
        </p:txBody>
      </p:sp>
    </p:spTree>
    <p:extLst>
      <p:ext uri="{BB962C8B-B14F-4D97-AF65-F5344CB8AC3E}">
        <p14:creationId xmlns:p14="http://schemas.microsoft.com/office/powerpoint/2010/main" val="4198060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IPERS?</a:t>
            </a:r>
          </a:p>
        </p:txBody>
      </p:sp>
      <p:sp>
        <p:nvSpPr>
          <p:cNvPr id="3" name="Content Placeholder 2"/>
          <p:cNvSpPr>
            <a:spLocks noGrp="1"/>
          </p:cNvSpPr>
          <p:nvPr>
            <p:ph idx="1"/>
          </p:nvPr>
        </p:nvSpPr>
        <p:spPr>
          <a:xfrm>
            <a:off x="457200" y="1600200"/>
            <a:ext cx="4572000" cy="4525963"/>
          </a:xfrm>
        </p:spPr>
        <p:txBody>
          <a:bodyPr/>
          <a:lstStyle/>
          <a:p>
            <a:r>
              <a:rPr lang="en-US" sz="2400" dirty="0">
                <a:latin typeface="Century Gothic" panose="020B0502020202020204" pitchFamily="34" charset="0"/>
              </a:rPr>
              <a:t>Members include</a:t>
            </a:r>
          </a:p>
          <a:p>
            <a:pPr lvl="1"/>
            <a:r>
              <a:rPr lang="en-US" sz="2000" dirty="0">
                <a:latin typeface="Century Gothic" panose="020B0502020202020204" pitchFamily="34" charset="0"/>
              </a:rPr>
              <a:t>Public schools, cities, counties, state government, state universities, public hospitals, emergency workers, and more</a:t>
            </a:r>
          </a:p>
          <a:p>
            <a:r>
              <a:rPr lang="en-US" sz="2400" dirty="0">
                <a:latin typeface="Century Gothic" panose="020B0502020202020204" pitchFamily="34" charset="0"/>
              </a:rPr>
              <a:t>355,000 members</a:t>
            </a:r>
          </a:p>
          <a:p>
            <a:r>
              <a:rPr lang="en-US" sz="2400" dirty="0">
                <a:latin typeface="Century Gothic" panose="020B0502020202020204" pitchFamily="34" charset="0"/>
              </a:rPr>
              <a:t>2,000 covered employers</a:t>
            </a:r>
          </a:p>
          <a:p>
            <a:r>
              <a:rPr lang="en-US" sz="2400" dirty="0">
                <a:latin typeface="Century Gothic" panose="020B0502020202020204" pitchFamily="34" charset="0"/>
              </a:rPr>
              <a:t>117,000 retirees</a:t>
            </a:r>
          </a:p>
          <a:p>
            <a:r>
              <a:rPr lang="en-US" sz="2400" dirty="0">
                <a:latin typeface="Century Gothic" panose="020B0502020202020204" pitchFamily="34" charset="0"/>
              </a:rPr>
              <a:t>Nearly $2 billion paid in benefits annually</a:t>
            </a:r>
          </a:p>
        </p:txBody>
      </p:sp>
      <p:sp>
        <p:nvSpPr>
          <p:cNvPr id="8"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3</a:t>
            </a:fld>
            <a:endParaRPr lang="en-US" sz="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568" y="2971800"/>
            <a:ext cx="3873624"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359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Returning to Work</a:t>
            </a:r>
          </a:p>
        </p:txBody>
      </p:sp>
      <p:sp>
        <p:nvSpPr>
          <p:cNvPr id="3" name="Content Placeholder 2"/>
          <p:cNvSpPr>
            <a:spLocks noGrp="1"/>
          </p:cNvSpPr>
          <p:nvPr>
            <p:ph idx="1"/>
          </p:nvPr>
        </p:nvSpPr>
        <p:spPr>
          <a:xfrm>
            <a:off x="438346" y="1371600"/>
            <a:ext cx="8229600" cy="4525963"/>
          </a:xfrm>
        </p:spPr>
        <p:txBody>
          <a:bodyPr/>
          <a:lstStyle/>
          <a:p>
            <a:pPr marL="14288" indent="-14288">
              <a:buNone/>
            </a:pPr>
            <a:r>
              <a:rPr lang="en-US" dirty="0"/>
              <a:t>To qualify for a </a:t>
            </a:r>
            <a:r>
              <a:rPr lang="en-US" b="1" dirty="0">
                <a:solidFill>
                  <a:srgbClr val="DE4F22"/>
                </a:solidFill>
              </a:rPr>
              <a:t>Bona Fide Retirement</a:t>
            </a:r>
            <a:r>
              <a:rPr lang="en-US" dirty="0"/>
              <a:t>, you must:</a:t>
            </a:r>
          </a:p>
          <a:p>
            <a:pPr>
              <a:spcAft>
                <a:spcPts val="600"/>
              </a:spcAft>
            </a:pPr>
            <a:r>
              <a:rPr lang="en-US" sz="2400" dirty="0"/>
              <a:t>End all service with an IPERS-covered employer, </a:t>
            </a:r>
            <a:r>
              <a:rPr lang="en-US" sz="2400" b="1" dirty="0"/>
              <a:t>including non-covered employment</a:t>
            </a:r>
            <a:r>
              <a:rPr lang="en-US" sz="2400" dirty="0"/>
              <a:t>, with no written or verbal contract to return.</a:t>
            </a:r>
          </a:p>
          <a:p>
            <a:r>
              <a:rPr lang="en-US" sz="2400" dirty="0"/>
              <a:t>Not return to employment with an IPERS-covered employer before you have filed your IPERS benefit application.</a:t>
            </a:r>
          </a:p>
          <a:p>
            <a:endParaRPr lang="en-US" sz="2400" dirty="0"/>
          </a:p>
          <a:p>
            <a:pPr marL="0" indent="0">
              <a:buNone/>
            </a:pPr>
            <a:r>
              <a:rPr lang="en-US" sz="2800" b="1" dirty="0">
                <a:solidFill>
                  <a:srgbClr val="DE4F22"/>
                </a:solidFill>
              </a:rPr>
              <a:t>IMPORTANT: </a:t>
            </a:r>
            <a:r>
              <a:rPr lang="en-US" sz="2800" dirty="0">
                <a:solidFill>
                  <a:srgbClr val="DE4F22"/>
                </a:solidFill>
              </a:rPr>
              <a:t>There is a financial penalty for violating this requirement.</a:t>
            </a:r>
          </a:p>
        </p:txBody>
      </p:sp>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30</a:t>
            </a:fld>
            <a:endParaRPr lang="en-US" sz="800" dirty="0"/>
          </a:p>
        </p:txBody>
      </p:sp>
    </p:spTree>
    <p:extLst>
      <p:ext uri="{BB962C8B-B14F-4D97-AF65-F5344CB8AC3E}">
        <p14:creationId xmlns:p14="http://schemas.microsoft.com/office/powerpoint/2010/main" val="1902362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en-US" sz="3600" dirty="0"/>
              <a:t>To Have a Bona Fide Retirement</a:t>
            </a:r>
          </a:p>
        </p:txBody>
      </p:sp>
      <p:sp>
        <p:nvSpPr>
          <p:cNvPr id="3" name="Content Placeholder 2"/>
          <p:cNvSpPr>
            <a:spLocks noGrp="1"/>
          </p:cNvSpPr>
          <p:nvPr>
            <p:ph idx="1"/>
          </p:nvPr>
        </p:nvSpPr>
        <p:spPr>
          <a:xfrm>
            <a:off x="457200" y="1371600"/>
            <a:ext cx="8229600" cy="4525963"/>
          </a:xfrm>
          <a:ln>
            <a:noFill/>
          </a:ln>
          <a:effectLst/>
        </p:spPr>
        <p:txBody>
          <a:bodyPr/>
          <a:lstStyle/>
          <a:p>
            <a:pPr>
              <a:lnSpc>
                <a:spcPct val="150000"/>
              </a:lnSpc>
              <a:buClr>
                <a:schemeClr val="tx1"/>
              </a:buClr>
            </a:pPr>
            <a:r>
              <a:rPr lang="en-US" sz="2800" dirty="0">
                <a:latin typeface="Century Gothic" panose="020B0502020202020204" pitchFamily="34" charset="0"/>
                <a:cs typeface="Century Gothic"/>
              </a:rPr>
              <a:t>File your IPERS retirement application.</a:t>
            </a:r>
            <a:endParaRPr lang="en-US" sz="2800" b="1" i="1" dirty="0">
              <a:latin typeface="Century Gothic" panose="020B0502020202020204" pitchFamily="34" charset="0"/>
              <a:cs typeface="Century Gothic"/>
            </a:endParaRPr>
          </a:p>
          <a:p>
            <a:pPr>
              <a:lnSpc>
                <a:spcPct val="150000"/>
              </a:lnSpc>
              <a:buClr>
                <a:schemeClr val="tx1"/>
              </a:buClr>
            </a:pPr>
            <a:r>
              <a:rPr lang="en-US" sz="2800" dirty="0">
                <a:latin typeface="Century Gothic" panose="020B0502020202020204" pitchFamily="34" charset="0"/>
                <a:cs typeface="Century Gothic"/>
              </a:rPr>
              <a:t>End all service with  covered employers, including non-covered service.</a:t>
            </a:r>
          </a:p>
          <a:p>
            <a:pPr>
              <a:lnSpc>
                <a:spcPct val="150000"/>
              </a:lnSpc>
              <a:buClr>
                <a:schemeClr val="tx1"/>
              </a:buClr>
            </a:pPr>
            <a:r>
              <a:rPr lang="en-US" sz="2800" dirty="0">
                <a:latin typeface="Century Gothic" panose="020B0502020202020204" pitchFamily="34" charset="0"/>
                <a:cs typeface="Century Gothic"/>
              </a:rPr>
              <a:t>Stay out of all employment with a covered employer for one month.</a:t>
            </a:r>
          </a:p>
          <a:p>
            <a:pPr>
              <a:lnSpc>
                <a:spcPct val="150000"/>
              </a:lnSpc>
              <a:buClr>
                <a:schemeClr val="tx1"/>
              </a:buClr>
            </a:pPr>
            <a:r>
              <a:rPr lang="en-US" sz="2800" dirty="0">
                <a:latin typeface="Century Gothic" panose="020B0502020202020204" pitchFamily="34" charset="0"/>
                <a:cs typeface="Century Gothic"/>
              </a:rPr>
              <a:t>Stay out of all employment in an IPERS-covered position for an additional three months.</a:t>
            </a:r>
          </a:p>
        </p:txBody>
      </p:sp>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31</a:t>
            </a:fld>
            <a:endParaRPr lang="en-US" sz="800" dirty="0"/>
          </a:p>
        </p:txBody>
      </p:sp>
    </p:spTree>
    <p:extLst>
      <p:ext uri="{BB962C8B-B14F-4D97-AF65-F5344CB8AC3E}">
        <p14:creationId xmlns:p14="http://schemas.microsoft.com/office/powerpoint/2010/main" val="1516350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Bona Fide Retirement Update</a:t>
            </a:r>
          </a:p>
        </p:txBody>
      </p:sp>
      <p:sp>
        <p:nvSpPr>
          <p:cNvPr id="3" name="Content Placeholder 2"/>
          <p:cNvSpPr>
            <a:spLocks noGrp="1"/>
          </p:cNvSpPr>
          <p:nvPr>
            <p:ph idx="1"/>
          </p:nvPr>
        </p:nvSpPr>
        <p:spPr>
          <a:xfrm>
            <a:off x="457200" y="1447800"/>
            <a:ext cx="8229600" cy="4525963"/>
          </a:xfrm>
          <a:ln>
            <a:noFill/>
          </a:ln>
          <a:effectLst/>
        </p:spPr>
        <p:txBody>
          <a:bodyPr/>
          <a:lstStyle/>
          <a:p>
            <a:pPr marL="0" indent="0">
              <a:buNone/>
            </a:pPr>
            <a:r>
              <a:rPr lang="en-US" sz="2800" b="1" dirty="0">
                <a:solidFill>
                  <a:srgbClr val="DE4F22"/>
                </a:solidFill>
                <a:latin typeface="Century Gothic" panose="020B0502020202020204" pitchFamily="34" charset="0"/>
              </a:rPr>
              <a:t>Effective 7-1-2018</a:t>
            </a:r>
          </a:p>
          <a:p>
            <a:pPr marL="0" indent="0">
              <a:lnSpc>
                <a:spcPct val="150000"/>
              </a:lnSpc>
              <a:buNone/>
            </a:pPr>
            <a:r>
              <a:rPr lang="en-US" sz="2400" b="1" i="1" dirty="0">
                <a:latin typeface="Calibri" panose="020F0502020204030204" pitchFamily="34" charset="0"/>
              </a:rPr>
              <a:t>No bona fide retirement if a member:</a:t>
            </a:r>
          </a:p>
          <a:p>
            <a:pPr>
              <a:lnSpc>
                <a:spcPct val="150000"/>
              </a:lnSpc>
            </a:pPr>
            <a:r>
              <a:rPr lang="en-US" sz="2400" i="1" dirty="0">
                <a:latin typeface="Calibri" panose="020F0502020204030204" pitchFamily="34" charset="0"/>
              </a:rPr>
              <a:t>Enters into a verbal or written arrangement to perform duties for their former employer(s) as an </a:t>
            </a:r>
            <a:r>
              <a:rPr lang="en-US" sz="2400" b="1" i="1" dirty="0">
                <a:latin typeface="Calibri" panose="020F0502020204030204" pitchFamily="34" charset="0"/>
              </a:rPr>
              <a:t>independent contractor </a:t>
            </a:r>
            <a:r>
              <a:rPr lang="en-US" sz="2400" i="1" dirty="0">
                <a:latin typeface="Calibri" panose="020F0502020204030204" pitchFamily="34" charset="0"/>
              </a:rPr>
              <a:t>prior to or during their first month of entitlement; or</a:t>
            </a:r>
          </a:p>
          <a:p>
            <a:pPr>
              <a:lnSpc>
                <a:spcPct val="150000"/>
              </a:lnSpc>
            </a:pPr>
            <a:r>
              <a:rPr lang="en-US" sz="2400" i="1" dirty="0">
                <a:latin typeface="Calibri" panose="020F0502020204030204" pitchFamily="34" charset="0"/>
              </a:rPr>
              <a:t>Performs any duties for their former employer(s) as an independent contractor prior to receiving </a:t>
            </a:r>
            <a:r>
              <a:rPr lang="en-US" sz="2400" b="1" i="1" dirty="0">
                <a:latin typeface="Calibri" panose="020F0502020204030204" pitchFamily="34" charset="0"/>
              </a:rPr>
              <a:t>four</a:t>
            </a:r>
            <a:r>
              <a:rPr lang="en-US" sz="2400" i="1" dirty="0">
                <a:latin typeface="Calibri" panose="020F0502020204030204" pitchFamily="34" charset="0"/>
              </a:rPr>
              <a:t> months of retirement benefits.</a:t>
            </a:r>
          </a:p>
        </p:txBody>
      </p:sp>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32</a:t>
            </a:fld>
            <a:endParaRPr lang="en-US" sz="800" dirty="0"/>
          </a:p>
        </p:txBody>
      </p:sp>
    </p:spTree>
    <p:extLst>
      <p:ext uri="{BB962C8B-B14F-4D97-AF65-F5344CB8AC3E}">
        <p14:creationId xmlns:p14="http://schemas.microsoft.com/office/powerpoint/2010/main" val="401753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E9E3A4-05C6-2540-A829-D9734D9203A5}"/>
              </a:ext>
            </a:extLst>
          </p:cNvPr>
          <p:cNvPicPr>
            <a:picLocks noChangeAspect="1"/>
          </p:cNvPicPr>
          <p:nvPr/>
        </p:nvPicPr>
        <p:blipFill rotWithShape="1">
          <a:blip r:embed="rId2"/>
          <a:srcRect l="-1" t="5" r="27676" b="-4"/>
          <a:stretch/>
        </p:blipFill>
        <p:spPr>
          <a:xfrm>
            <a:off x="5410200" y="3474720"/>
            <a:ext cx="3200400" cy="2926080"/>
          </a:xfrm>
          <a:prstGeom prst="rect">
            <a:avLst/>
          </a:prstGeom>
        </p:spPr>
      </p:pic>
      <p:sp>
        <p:nvSpPr>
          <p:cNvPr id="2" name="Title 1"/>
          <p:cNvSpPr>
            <a:spLocks noGrp="1"/>
          </p:cNvSpPr>
          <p:nvPr>
            <p:ph type="title"/>
          </p:nvPr>
        </p:nvSpPr>
        <p:spPr/>
        <p:txBody>
          <a:bodyPr/>
          <a:lstStyle/>
          <a:p>
            <a:r>
              <a:rPr lang="en-US" sz="3600" dirty="0"/>
              <a:t>Re-employment Guidelines</a:t>
            </a:r>
          </a:p>
        </p:txBody>
      </p:sp>
      <p:sp>
        <p:nvSpPr>
          <p:cNvPr id="3" name="Content Placeholder 2"/>
          <p:cNvSpPr>
            <a:spLocks noGrp="1"/>
          </p:cNvSpPr>
          <p:nvPr>
            <p:ph idx="1"/>
          </p:nvPr>
        </p:nvSpPr>
        <p:spPr>
          <a:xfrm>
            <a:off x="457200" y="1295400"/>
            <a:ext cx="8229600" cy="4525963"/>
          </a:xfrm>
          <a:ln>
            <a:noFill/>
          </a:ln>
          <a:effectLst/>
        </p:spPr>
        <p:txBody>
          <a:bodyPr/>
          <a:lstStyle/>
          <a:p>
            <a:pPr>
              <a:buNone/>
            </a:pPr>
            <a:r>
              <a:rPr lang="en-US" sz="3000" b="1" dirty="0">
                <a:solidFill>
                  <a:srgbClr val="DE4F22"/>
                </a:solidFill>
              </a:rPr>
              <a:t>Applies to IPERS-covered employment only</a:t>
            </a:r>
          </a:p>
          <a:p>
            <a:pPr>
              <a:buNone/>
            </a:pPr>
            <a:endParaRPr lang="en-US" sz="2800" b="1" dirty="0">
              <a:solidFill>
                <a:srgbClr val="DE4F22"/>
              </a:solidFill>
            </a:endParaRPr>
          </a:p>
          <a:p>
            <a:r>
              <a:rPr lang="en-US" sz="2800" dirty="0">
                <a:latin typeface="Century Gothic" panose="020B0502020202020204" pitchFamily="34" charset="0"/>
              </a:rPr>
              <a:t>$30,000 earnings limit under age 65 (benefits reduced 50 cents for each dollar earned over the limit)</a:t>
            </a:r>
          </a:p>
          <a:p>
            <a:r>
              <a:rPr lang="en-US" sz="2800" dirty="0">
                <a:latin typeface="Century Gothic" panose="020B0502020202020204" pitchFamily="34" charset="0"/>
              </a:rPr>
              <a:t>No earnings limit after </a:t>
            </a:r>
            <a:br>
              <a:rPr lang="en-US" sz="2800" dirty="0">
                <a:latin typeface="Century Gothic" panose="020B0502020202020204" pitchFamily="34" charset="0"/>
              </a:rPr>
            </a:br>
            <a:r>
              <a:rPr lang="en-US" sz="2800" dirty="0">
                <a:latin typeface="Century Gothic" panose="020B0502020202020204" pitchFamily="34" charset="0"/>
              </a:rPr>
              <a:t>age 65</a:t>
            </a:r>
          </a:p>
          <a:p>
            <a:r>
              <a:rPr lang="en-US" sz="2800" dirty="0">
                <a:latin typeface="Century Gothic" panose="020B0502020202020204" pitchFamily="34" charset="0"/>
              </a:rPr>
              <a:t>Benefits recomputed </a:t>
            </a:r>
            <a:br>
              <a:rPr lang="en-US" sz="2800" dirty="0">
                <a:latin typeface="Century Gothic" panose="020B0502020202020204" pitchFamily="34" charset="0"/>
              </a:rPr>
            </a:br>
            <a:r>
              <a:rPr lang="en-US" sz="2800" dirty="0">
                <a:latin typeface="Century Gothic" panose="020B0502020202020204" pitchFamily="34" charset="0"/>
              </a:rPr>
              <a:t>upon termination   </a:t>
            </a:r>
          </a:p>
        </p:txBody>
      </p:sp>
      <p:sp>
        <p:nvSpPr>
          <p:cNvPr id="6"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33</a:t>
            </a:fld>
            <a:endParaRPr lang="en-US" sz="800" dirty="0"/>
          </a:p>
        </p:txBody>
      </p:sp>
    </p:spTree>
    <p:extLst>
      <p:ext uri="{BB962C8B-B14F-4D97-AF65-F5344CB8AC3E}">
        <p14:creationId xmlns:p14="http://schemas.microsoft.com/office/powerpoint/2010/main" val="579748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Re-employment Guidelines</a:t>
            </a:r>
          </a:p>
        </p:txBody>
      </p:sp>
      <p:sp>
        <p:nvSpPr>
          <p:cNvPr id="3" name="Content Placeholder 2"/>
          <p:cNvSpPr>
            <a:spLocks noGrp="1"/>
          </p:cNvSpPr>
          <p:nvPr>
            <p:ph idx="1"/>
          </p:nvPr>
        </p:nvSpPr>
        <p:spPr>
          <a:xfrm>
            <a:off x="457200" y="1600200"/>
            <a:ext cx="8077200" cy="4525963"/>
          </a:xfrm>
          <a:ln>
            <a:noFill/>
          </a:ln>
          <a:effectLst/>
        </p:spPr>
        <p:txBody>
          <a:bodyPr/>
          <a:lstStyle/>
          <a:p>
            <a:r>
              <a:rPr lang="en-US" sz="2800" dirty="0">
                <a:latin typeface="Century Gothic" panose="020B0502020202020204" pitchFamily="34" charset="0"/>
              </a:rPr>
              <a:t>Must have a </a:t>
            </a:r>
            <a:r>
              <a:rPr lang="en-US" sz="2800" b="1" dirty="0">
                <a:latin typeface="Century Gothic" panose="020B0502020202020204" pitchFamily="34" charset="0"/>
              </a:rPr>
              <a:t>bona fide retirement</a:t>
            </a:r>
            <a:r>
              <a:rPr lang="en-US" sz="2800" dirty="0">
                <a:latin typeface="Century Gothic" panose="020B0502020202020204" pitchFamily="34" charset="0"/>
              </a:rPr>
              <a:t>.</a:t>
            </a:r>
          </a:p>
          <a:p>
            <a:r>
              <a:rPr lang="en-US" sz="2800" b="1" i="1" dirty="0">
                <a:latin typeface="Century Gothic" panose="020B0502020202020204" pitchFamily="34" charset="0"/>
              </a:rPr>
              <a:t>It’s your responsibility to contact IPERS</a:t>
            </a:r>
            <a:r>
              <a:rPr lang="en-US" sz="2800" b="1" dirty="0">
                <a:latin typeface="Century Gothic" panose="020B0502020202020204" pitchFamily="34" charset="0"/>
              </a:rPr>
              <a:t> </a:t>
            </a:r>
            <a:r>
              <a:rPr lang="en-US" sz="2800" dirty="0">
                <a:latin typeface="Century Gothic" panose="020B0502020202020204" pitchFamily="34" charset="0"/>
              </a:rPr>
              <a:t>if you are returning to an IPERS-covered position.</a:t>
            </a:r>
          </a:p>
          <a:p>
            <a:r>
              <a:rPr lang="en-US" sz="2800" dirty="0">
                <a:latin typeface="Century Gothic" panose="020B0502020202020204" pitchFamily="34" charset="0"/>
              </a:rPr>
              <a:t>Know the Social Security </a:t>
            </a:r>
            <a:br>
              <a:rPr lang="en-US" sz="2800" dirty="0">
                <a:latin typeface="Century Gothic" panose="020B0502020202020204" pitchFamily="34" charset="0"/>
              </a:rPr>
            </a:br>
            <a:r>
              <a:rPr lang="en-US" sz="2800" dirty="0">
                <a:latin typeface="Century Gothic" panose="020B0502020202020204" pitchFamily="34" charset="0"/>
              </a:rPr>
              <a:t>earning limits. SLIP </a:t>
            </a:r>
            <a:br>
              <a:rPr lang="en-US" sz="2800" dirty="0">
                <a:latin typeface="Century Gothic" panose="020B0502020202020204" pitchFamily="34" charset="0"/>
              </a:rPr>
            </a:br>
            <a:r>
              <a:rPr lang="en-US" sz="2800" dirty="0">
                <a:latin typeface="Century Gothic" panose="020B0502020202020204" pitchFamily="34" charset="0"/>
              </a:rPr>
              <a:t>rules may be different. </a:t>
            </a:r>
          </a:p>
          <a:p>
            <a:r>
              <a:rPr lang="en-US" sz="2800" dirty="0">
                <a:latin typeface="Century Gothic" panose="020B0502020202020204" pitchFamily="34" charset="0"/>
              </a:rPr>
              <a:t>Contact us about</a:t>
            </a:r>
            <a:br>
              <a:rPr lang="en-US" sz="2800" dirty="0">
                <a:latin typeface="Century Gothic" panose="020B0502020202020204" pitchFamily="34" charset="0"/>
              </a:rPr>
            </a:br>
            <a:r>
              <a:rPr lang="en-US" sz="2800" dirty="0">
                <a:latin typeface="Century Gothic" panose="020B0502020202020204" pitchFamily="34" charset="0"/>
              </a:rPr>
              <a:t>specific elected official </a:t>
            </a:r>
            <a:br>
              <a:rPr lang="en-US" sz="2800" dirty="0">
                <a:latin typeface="Century Gothic" panose="020B0502020202020204" pitchFamily="34" charset="0"/>
              </a:rPr>
            </a:br>
            <a:r>
              <a:rPr lang="en-US" sz="2800" dirty="0">
                <a:latin typeface="Century Gothic" panose="020B0502020202020204" pitchFamily="34" charset="0"/>
              </a:rPr>
              <a:t>rules/questions.</a:t>
            </a:r>
          </a:p>
        </p:txBody>
      </p:sp>
      <p:pic>
        <p:nvPicPr>
          <p:cNvPr id="9" name="Picture 8">
            <a:extLst>
              <a:ext uri="{FF2B5EF4-FFF2-40B4-BE49-F238E27FC236}">
                <a16:creationId xmlns:a16="http://schemas.microsoft.com/office/drawing/2014/main" id="{2CDA8BAE-2FE0-DC49-AB57-20041DF5C979}"/>
              </a:ext>
            </a:extLst>
          </p:cNvPr>
          <p:cNvPicPr>
            <a:picLocks noChangeAspect="1"/>
          </p:cNvPicPr>
          <p:nvPr/>
        </p:nvPicPr>
        <p:blipFill rotWithShape="1">
          <a:blip r:embed="rId3"/>
          <a:srcRect l="-1" t="5" r="27676" b="-4"/>
          <a:stretch/>
        </p:blipFill>
        <p:spPr>
          <a:xfrm>
            <a:off x="5410200" y="3228405"/>
            <a:ext cx="3200400" cy="2926080"/>
          </a:xfrm>
          <a:prstGeom prst="rect">
            <a:avLst/>
          </a:prstGeom>
        </p:spPr>
      </p:pic>
      <p:sp>
        <p:nvSpPr>
          <p:cNvPr id="6"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34</a:t>
            </a:fld>
            <a:endParaRPr lang="en-US" sz="800" dirty="0"/>
          </a:p>
        </p:txBody>
      </p:sp>
    </p:spTree>
    <p:extLst>
      <p:ext uri="{BB962C8B-B14F-4D97-AF65-F5344CB8AC3E}">
        <p14:creationId xmlns:p14="http://schemas.microsoft.com/office/powerpoint/2010/main" val="496373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When to Contact IPERS</a:t>
            </a:r>
          </a:p>
        </p:txBody>
      </p:sp>
      <p:sp>
        <p:nvSpPr>
          <p:cNvPr id="3" name="Content Placeholder 2"/>
          <p:cNvSpPr>
            <a:spLocks noGrp="1"/>
          </p:cNvSpPr>
          <p:nvPr>
            <p:ph idx="1"/>
          </p:nvPr>
        </p:nvSpPr>
        <p:spPr>
          <a:xfrm>
            <a:off x="457200" y="1600200"/>
            <a:ext cx="4724400" cy="4525963"/>
          </a:xfrm>
          <a:ln>
            <a:noFill/>
          </a:ln>
          <a:effectLst/>
        </p:spPr>
        <p:txBody>
          <a:bodyPr/>
          <a:lstStyle/>
          <a:p>
            <a:pPr>
              <a:lnSpc>
                <a:spcPct val="150000"/>
              </a:lnSpc>
            </a:pPr>
            <a:r>
              <a:rPr lang="en-US" sz="2800" dirty="0">
                <a:latin typeface="Century Gothic" panose="020B0502020202020204" pitchFamily="34" charset="0"/>
              </a:rPr>
              <a:t>4–6 months from retirement to obtain application packet</a:t>
            </a:r>
          </a:p>
          <a:p>
            <a:pPr>
              <a:lnSpc>
                <a:spcPct val="150000"/>
              </a:lnSpc>
            </a:pPr>
            <a:r>
              <a:rPr lang="en-US" sz="2800" dirty="0">
                <a:latin typeface="Century Gothic" panose="020B0502020202020204" pitchFamily="34" charset="0"/>
              </a:rPr>
              <a:t>At termination, if before age 55 for additional options</a:t>
            </a:r>
          </a:p>
          <a:p>
            <a:pPr>
              <a:lnSpc>
                <a:spcPct val="150000"/>
              </a:lnSpc>
            </a:pPr>
            <a:r>
              <a:rPr lang="en-US" sz="2800" dirty="0">
                <a:latin typeface="Century Gothic" panose="020B0502020202020204" pitchFamily="34" charset="0"/>
              </a:rPr>
              <a:t>If a disability occurs</a:t>
            </a:r>
          </a:p>
        </p:txBody>
      </p:sp>
      <p:pic>
        <p:nvPicPr>
          <p:cNvPr id="5" name="Picture 4">
            <a:extLst>
              <a:ext uri="{FF2B5EF4-FFF2-40B4-BE49-F238E27FC236}">
                <a16:creationId xmlns:a16="http://schemas.microsoft.com/office/drawing/2014/main" id="{B4A819DC-3847-C94C-81FF-51D9C46B7A75}"/>
              </a:ext>
            </a:extLst>
          </p:cNvPr>
          <p:cNvPicPr>
            <a:picLocks noChangeAspect="1"/>
          </p:cNvPicPr>
          <p:nvPr/>
        </p:nvPicPr>
        <p:blipFill>
          <a:blip r:embed="rId2"/>
          <a:stretch>
            <a:fillRect/>
          </a:stretch>
        </p:blipFill>
        <p:spPr>
          <a:xfrm>
            <a:off x="5410200" y="1752600"/>
            <a:ext cx="3270902" cy="3586795"/>
          </a:xfrm>
          <a:prstGeom prst="rect">
            <a:avLst/>
          </a:prstGeom>
        </p:spPr>
      </p:pic>
      <p:sp>
        <p:nvSpPr>
          <p:cNvPr id="6"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35</a:t>
            </a:fld>
            <a:endParaRPr lang="en-US" sz="800" dirty="0"/>
          </a:p>
        </p:txBody>
      </p:sp>
    </p:spTree>
    <p:extLst>
      <p:ext uri="{BB962C8B-B14F-4D97-AF65-F5344CB8AC3E}">
        <p14:creationId xmlns:p14="http://schemas.microsoft.com/office/powerpoint/2010/main" val="1728156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Visit IPERS’ Website</a:t>
            </a:r>
          </a:p>
        </p:txBody>
      </p:sp>
      <p:sp>
        <p:nvSpPr>
          <p:cNvPr id="4" name="Slide Number Placeholder 3"/>
          <p:cNvSpPr>
            <a:spLocks noGrp="1"/>
          </p:cNvSpPr>
          <p:nvPr>
            <p:ph type="sldNum" sz="quarter" idx="10"/>
          </p:nvPr>
        </p:nvSpPr>
        <p:spPr/>
        <p:txBody>
          <a:bodyPr/>
          <a:lstStyle/>
          <a:p>
            <a:pPr>
              <a:defRPr/>
            </a:pPr>
            <a:fld id="{E10F5930-E32A-416A-8666-E329EFE9AF0B}" type="slidenum">
              <a:rPr lang="en-US" smtClean="0"/>
              <a:pPr>
                <a:defRPr/>
              </a:pPr>
              <a:t>36</a:t>
            </a:fld>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234986"/>
            <a:ext cx="8229600" cy="5623014"/>
          </a:xfrm>
        </p:spPr>
      </p:pic>
    </p:spTree>
    <p:extLst>
      <p:ext uri="{BB962C8B-B14F-4D97-AF65-F5344CB8AC3E}">
        <p14:creationId xmlns:p14="http://schemas.microsoft.com/office/powerpoint/2010/main" val="862102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IPERS’ Microsite</a:t>
            </a:r>
          </a:p>
        </p:txBody>
      </p:sp>
      <p:sp>
        <p:nvSpPr>
          <p:cNvPr id="7"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37</a:t>
            </a:fld>
            <a:endParaRPr lang="en-US" sz="8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74" y="1384298"/>
            <a:ext cx="8745126" cy="4916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0936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501" y="2057400"/>
            <a:ext cx="5192676" cy="410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3600" dirty="0"/>
              <a:t>Contact Us</a:t>
            </a:r>
          </a:p>
        </p:txBody>
      </p:sp>
      <p:sp>
        <p:nvSpPr>
          <p:cNvPr id="6" name="Content Placeholder 5"/>
          <p:cNvSpPr>
            <a:spLocks noGrp="1"/>
          </p:cNvSpPr>
          <p:nvPr>
            <p:ph idx="1"/>
          </p:nvPr>
        </p:nvSpPr>
        <p:spPr>
          <a:xfrm>
            <a:off x="457200" y="1219200"/>
            <a:ext cx="8229600" cy="5137150"/>
          </a:xfrm>
          <a:ln>
            <a:solidFill>
              <a:schemeClr val="tx1"/>
            </a:solidFill>
          </a:ln>
        </p:spPr>
        <p:txBody>
          <a:bodyPr/>
          <a:lstStyle/>
          <a:p>
            <a:pPr>
              <a:lnSpc>
                <a:spcPct val="150000"/>
              </a:lnSpc>
              <a:spcBef>
                <a:spcPct val="50000"/>
              </a:spcBef>
              <a:buNone/>
            </a:pPr>
            <a:r>
              <a:rPr lang="en-US" sz="2800" dirty="0">
                <a:latin typeface="Century Gothic" panose="020B0502020202020204" pitchFamily="34" charset="0"/>
              </a:rPr>
              <a:t>More questions? </a:t>
            </a:r>
          </a:p>
          <a:p>
            <a:pPr>
              <a:lnSpc>
                <a:spcPct val="150000"/>
              </a:lnSpc>
              <a:spcBef>
                <a:spcPct val="50000"/>
              </a:spcBef>
              <a:buNone/>
            </a:pPr>
            <a:r>
              <a:rPr lang="en-US" sz="2000" b="1" dirty="0"/>
              <a:t>E-mail: </a:t>
            </a:r>
            <a:r>
              <a:rPr lang="en-US" sz="2000" dirty="0">
                <a:hlinkClick r:id="rId4"/>
              </a:rPr>
              <a:t>info@ipers.org</a:t>
            </a:r>
            <a:r>
              <a:rPr lang="en-US" sz="2000" dirty="0"/>
              <a:t> </a:t>
            </a:r>
          </a:p>
          <a:p>
            <a:pPr>
              <a:lnSpc>
                <a:spcPct val="150000"/>
              </a:lnSpc>
              <a:spcBef>
                <a:spcPct val="50000"/>
              </a:spcBef>
              <a:buNone/>
            </a:pPr>
            <a:r>
              <a:rPr lang="en-US" sz="2000" b="1" dirty="0"/>
              <a:t>Website: </a:t>
            </a:r>
            <a:r>
              <a:rPr lang="en-US" sz="2000" dirty="0">
                <a:hlinkClick r:id="rId5"/>
              </a:rPr>
              <a:t>www.ipers.org</a:t>
            </a:r>
            <a:endParaRPr lang="en-US" sz="2000" dirty="0"/>
          </a:p>
          <a:p>
            <a:pPr>
              <a:lnSpc>
                <a:spcPct val="150000"/>
              </a:lnSpc>
              <a:spcBef>
                <a:spcPct val="50000"/>
              </a:spcBef>
              <a:buNone/>
            </a:pPr>
            <a:r>
              <a:rPr lang="en-US" sz="2000" b="1" dirty="0"/>
              <a:t>Toll-free: </a:t>
            </a:r>
            <a:r>
              <a:rPr lang="en-US" sz="2000" dirty="0"/>
              <a:t>800-622-3849</a:t>
            </a:r>
            <a:endParaRPr lang="en-US" sz="2000" dirty="0">
              <a:latin typeface="Century Gothic" pitchFamily="34" charset="0"/>
            </a:endParaRPr>
          </a:p>
          <a:p>
            <a:pPr lvl="1">
              <a:lnSpc>
                <a:spcPct val="150000"/>
              </a:lnSpc>
              <a:spcBef>
                <a:spcPct val="50000"/>
              </a:spcBef>
              <a:buNone/>
            </a:pPr>
            <a:r>
              <a:rPr lang="en-US" sz="1800" dirty="0"/>
              <a:t>Monday – Friday</a:t>
            </a:r>
          </a:p>
          <a:p>
            <a:pPr lvl="1">
              <a:lnSpc>
                <a:spcPct val="150000"/>
              </a:lnSpc>
              <a:spcBef>
                <a:spcPct val="50000"/>
              </a:spcBef>
              <a:buNone/>
            </a:pPr>
            <a:r>
              <a:rPr lang="en-US" sz="1800" dirty="0"/>
              <a:t>7:30 am to 5:00 pm</a:t>
            </a:r>
          </a:p>
          <a:p>
            <a:pPr lvl="2">
              <a:lnSpc>
                <a:spcPct val="150000"/>
              </a:lnSpc>
              <a:spcBef>
                <a:spcPct val="50000"/>
              </a:spcBef>
              <a:buNone/>
            </a:pPr>
            <a:endParaRPr lang="en-US" dirty="0"/>
          </a:p>
        </p:txBody>
      </p:sp>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38</a:t>
            </a:fld>
            <a:endParaRPr lang="en-US" sz="800" dirty="0"/>
          </a:p>
        </p:txBody>
      </p:sp>
    </p:spTree>
    <p:extLst>
      <p:ext uri="{BB962C8B-B14F-4D97-AF65-F5344CB8AC3E}">
        <p14:creationId xmlns:p14="http://schemas.microsoft.com/office/powerpoint/2010/main" val="257079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6900" y="508000"/>
            <a:ext cx="4876800" cy="2057400"/>
          </a:xfrm>
        </p:spPr>
        <p:txBody>
          <a:bodyPr/>
          <a:lstStyle/>
          <a:p>
            <a:pPr algn="ctr"/>
            <a:r>
              <a:rPr lang="en-US" sz="6000" dirty="0"/>
              <a:t>Thank-you for attending</a:t>
            </a:r>
            <a:r>
              <a:rPr lang="en-US" dirty="0"/>
              <a:t>!</a:t>
            </a:r>
          </a:p>
        </p:txBody>
      </p:sp>
      <p:sp>
        <p:nvSpPr>
          <p:cNvPr id="3" name="Subtitle 2"/>
          <p:cNvSpPr>
            <a:spLocks noGrp="1"/>
          </p:cNvSpPr>
          <p:nvPr>
            <p:ph type="subTitle" idx="1"/>
          </p:nvPr>
        </p:nvSpPr>
        <p:spPr>
          <a:xfrm>
            <a:off x="304800" y="4876800"/>
            <a:ext cx="4953000" cy="1143000"/>
          </a:xfrm>
        </p:spPr>
        <p:txBody>
          <a:bodyPr/>
          <a:lstStyle/>
          <a:p>
            <a:r>
              <a:rPr lang="en-US" dirty="0"/>
              <a:t>Kevin Wenndt</a:t>
            </a:r>
          </a:p>
          <a:p>
            <a:r>
              <a:rPr lang="en-US" dirty="0"/>
              <a:t>7401 Register Drive </a:t>
            </a:r>
          </a:p>
          <a:p>
            <a:r>
              <a:rPr lang="en-US" dirty="0"/>
              <a:t>Des Moines, Iowa 50321 </a:t>
            </a:r>
          </a:p>
          <a:p>
            <a:r>
              <a:rPr lang="en-US" dirty="0"/>
              <a:t>Ph. 515-281-0036 or 1-800-622-3849</a:t>
            </a:r>
          </a:p>
          <a:p>
            <a:r>
              <a:rPr lang="en-US" dirty="0">
                <a:hlinkClick r:id="rId2"/>
              </a:rPr>
              <a:t>kevin.wenndt@ipers.org or  info@ipers.org</a:t>
            </a:r>
            <a:endParaRPr lang="en-US" dirty="0"/>
          </a:p>
          <a:p>
            <a:r>
              <a:rPr lang="en-US" dirty="0"/>
              <a:t>www.ipers.org</a:t>
            </a:r>
          </a:p>
        </p:txBody>
      </p:sp>
    </p:spTree>
    <p:extLst>
      <p:ext uri="{BB962C8B-B14F-4D97-AF65-F5344CB8AC3E}">
        <p14:creationId xmlns:p14="http://schemas.microsoft.com/office/powerpoint/2010/main" val="505280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371639002"/>
              </p:ext>
            </p:extLst>
          </p:nvPr>
        </p:nvGraphicFramePr>
        <p:xfrm>
          <a:off x="304800" y="2324227"/>
          <a:ext cx="8077200" cy="3808857"/>
        </p:xfrm>
        <a:graphic>
          <a:graphicData uri="http://schemas.openxmlformats.org/drawingml/2006/table">
            <a:tbl>
              <a:tblPr/>
              <a:tblGrid>
                <a:gridCol w="1828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400050">
                <a:tc>
                  <a:txBody>
                    <a:bodyPr/>
                    <a:lstStyle/>
                    <a:p>
                      <a:pPr marL="0" marR="0" lvl="0" algn="l" defTabSz="457200" rtl="0" eaLnBrk="1" latinLnBrk="0" hangingPunct="1">
                        <a:lnSpc>
                          <a:spcPct val="115000"/>
                        </a:lnSpc>
                        <a:spcBef>
                          <a:spcPts val="0"/>
                        </a:spcBef>
                        <a:spcAft>
                          <a:spcPts val="0"/>
                        </a:spcAft>
                      </a:pPr>
                      <a:r>
                        <a:rPr lang="en-US" sz="1600" b="1" kern="1200" dirty="0">
                          <a:solidFill>
                            <a:schemeClr val="tx1"/>
                          </a:solidFill>
                          <a:latin typeface="Calibri" panose="020F0502020204030204" pitchFamily="34" charset="0"/>
                          <a:ea typeface="Calibri"/>
                          <a:cs typeface="Times New Roman"/>
                        </a:rPr>
                        <a:t>Guaranteed </a:t>
                      </a:r>
                    </a:p>
                    <a:p>
                      <a:pPr marL="0" marR="0" lvl="0" algn="l" defTabSz="457200" rtl="0" eaLnBrk="1" latinLnBrk="0" hangingPunct="1">
                        <a:lnSpc>
                          <a:spcPct val="115000"/>
                        </a:lnSpc>
                        <a:spcBef>
                          <a:spcPts val="0"/>
                        </a:spcBef>
                        <a:spcAft>
                          <a:spcPts val="0"/>
                        </a:spcAft>
                      </a:pPr>
                      <a:r>
                        <a:rPr lang="en-US" sz="1600" b="1" kern="1200" dirty="0">
                          <a:solidFill>
                            <a:schemeClr val="tx1"/>
                          </a:solidFill>
                          <a:latin typeface="Calibri" panose="020F0502020204030204" pitchFamily="34" charset="0"/>
                          <a:ea typeface="Calibri"/>
                          <a:cs typeface="Times New Roman"/>
                        </a:rPr>
                        <a:t>Benefit</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15000"/>
                        </a:lnSpc>
                        <a:spcBef>
                          <a:spcPts val="0"/>
                        </a:spcBef>
                        <a:spcAft>
                          <a:spcPts val="0"/>
                        </a:spcAft>
                      </a:pPr>
                      <a:r>
                        <a:rPr lang="en-US" sz="1400" b="1" dirty="0">
                          <a:solidFill>
                            <a:srgbClr val="548DD4"/>
                          </a:solidFill>
                          <a:latin typeface="Calibri" panose="020F0502020204030204" pitchFamily="34" charset="0"/>
                          <a:ea typeface="Calibri"/>
                          <a:cs typeface="Times New Roman"/>
                        </a:rPr>
                        <a:t>YES.</a:t>
                      </a:r>
                      <a:r>
                        <a:rPr lang="en-US" sz="1400" b="1" baseline="0" dirty="0">
                          <a:solidFill>
                            <a:srgbClr val="548DD4"/>
                          </a:solidFill>
                          <a:latin typeface="Calibri" panose="020F0502020204030204" pitchFamily="34" charset="0"/>
                          <a:ea typeface="Calibri"/>
                          <a:cs typeface="Times New Roman"/>
                        </a:rPr>
                        <a:t> </a:t>
                      </a:r>
                      <a:r>
                        <a:rPr lang="en-US" sz="1400" b="0" dirty="0">
                          <a:latin typeface="Calibri" panose="020F0502020204030204" pitchFamily="34" charset="0"/>
                          <a:ea typeface="Calibri"/>
                          <a:cs typeface="Times New Roman"/>
                        </a:rPr>
                        <a:t>Monthly benefit is guaranteed for life. </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400" b="1" dirty="0">
                          <a:solidFill>
                            <a:srgbClr val="548DD4"/>
                          </a:solidFill>
                          <a:latin typeface="Calibri" panose="020F0502020204030204" pitchFamily="34" charset="0"/>
                          <a:ea typeface="Calibri"/>
                          <a:cs typeface="Times New Roman"/>
                        </a:rPr>
                        <a:t>NO.</a:t>
                      </a:r>
                      <a:r>
                        <a:rPr lang="en-US" sz="1400" b="1" baseline="0" dirty="0">
                          <a:solidFill>
                            <a:srgbClr val="548DD4"/>
                          </a:solidFill>
                          <a:latin typeface="Calibri" panose="020F0502020204030204" pitchFamily="34" charset="0"/>
                          <a:ea typeface="Calibri"/>
                          <a:cs typeface="Times New Roman"/>
                        </a:rPr>
                        <a:t> </a:t>
                      </a:r>
                      <a:r>
                        <a:rPr lang="en-US" sz="1400" b="0" dirty="0">
                          <a:latin typeface="Calibri" panose="020F0502020204030204" pitchFamily="34" charset="0"/>
                          <a:ea typeface="Calibri"/>
                          <a:cs typeface="Times New Roman"/>
                        </a:rPr>
                        <a:t>Benefit fluctuates with market performance. </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00050">
                <a:tc>
                  <a:txBody>
                    <a:bodyPr/>
                    <a:lstStyle/>
                    <a:p>
                      <a:pPr marL="0" marR="0" lvl="0" algn="l">
                        <a:lnSpc>
                          <a:spcPct val="115000"/>
                        </a:lnSpc>
                        <a:spcBef>
                          <a:spcPts val="0"/>
                        </a:spcBef>
                        <a:spcAft>
                          <a:spcPts val="0"/>
                        </a:spcAft>
                      </a:pPr>
                      <a:r>
                        <a:rPr lang="en-US" sz="1600" b="1" dirty="0">
                          <a:solidFill>
                            <a:schemeClr val="tx1"/>
                          </a:solidFill>
                          <a:latin typeface="Calibri" panose="020F0502020204030204" pitchFamily="34" charset="0"/>
                          <a:ea typeface="Calibri"/>
                          <a:cs typeface="Times New Roman"/>
                        </a:rPr>
                        <a:t>Investment </a:t>
                      </a:r>
                    </a:p>
                    <a:p>
                      <a:pPr marL="0" marR="0" lvl="0" algn="l">
                        <a:lnSpc>
                          <a:spcPct val="115000"/>
                        </a:lnSpc>
                        <a:spcBef>
                          <a:spcPts val="0"/>
                        </a:spcBef>
                        <a:spcAft>
                          <a:spcPts val="0"/>
                        </a:spcAft>
                      </a:pPr>
                      <a:r>
                        <a:rPr lang="en-US" sz="1600" b="1" dirty="0">
                          <a:solidFill>
                            <a:schemeClr val="tx1"/>
                          </a:solidFill>
                          <a:latin typeface="Calibri" panose="020F0502020204030204" pitchFamily="34" charset="0"/>
                          <a:ea typeface="Calibri"/>
                          <a:cs typeface="Times New Roman"/>
                        </a:rPr>
                        <a:t>Risk</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400" b="0" dirty="0">
                          <a:solidFill>
                            <a:schemeClr val="tx1"/>
                          </a:solidFill>
                          <a:latin typeface="Calibri" panose="020F0502020204030204" pitchFamily="34" charset="0"/>
                          <a:ea typeface="Calibri"/>
                          <a:cs typeface="Times New Roman"/>
                        </a:rPr>
                        <a:t>Pooled investments.</a:t>
                      </a:r>
                    </a:p>
                    <a:p>
                      <a:pPr marL="0" marR="0" indent="0" algn="l" defTabSz="457200" rtl="0" eaLnBrk="1" fontAlgn="auto" latinLnBrk="0" hangingPunct="1">
                        <a:lnSpc>
                          <a:spcPct val="115000"/>
                        </a:lnSpc>
                        <a:spcBef>
                          <a:spcPts val="0"/>
                        </a:spcBef>
                        <a:spcAft>
                          <a:spcPts val="0"/>
                        </a:spcAft>
                        <a:buClrTx/>
                        <a:buSzTx/>
                        <a:buFontTx/>
                        <a:buNone/>
                        <a:tabLst/>
                        <a:defRPr/>
                      </a:pPr>
                      <a:r>
                        <a:rPr lang="en-US" sz="1400" b="1" dirty="0">
                          <a:solidFill>
                            <a:srgbClr val="548DD4"/>
                          </a:solidFill>
                          <a:latin typeface="Calibri" panose="020F0502020204030204" pitchFamily="34" charset="0"/>
                          <a:ea typeface="Calibri"/>
                          <a:cs typeface="Times New Roman"/>
                        </a:rPr>
                        <a:t>IPERS </a:t>
                      </a:r>
                      <a:r>
                        <a:rPr lang="en-US" sz="1400" b="0" dirty="0">
                          <a:solidFill>
                            <a:schemeClr val="tx1"/>
                          </a:solidFill>
                          <a:latin typeface="Calibri" panose="020F0502020204030204" pitchFamily="34" charset="0"/>
                          <a:ea typeface="Calibri"/>
                          <a:cs typeface="Times New Roman"/>
                        </a:rPr>
                        <a:t>takes on all the risk.</a:t>
                      </a:r>
                    </a:p>
                    <a:p>
                      <a:pPr marL="0" marR="0" algn="l">
                        <a:lnSpc>
                          <a:spcPct val="115000"/>
                        </a:lnSpc>
                        <a:spcBef>
                          <a:spcPts val="0"/>
                        </a:spcBef>
                        <a:spcAft>
                          <a:spcPts val="0"/>
                        </a:spcAft>
                      </a:pPr>
                      <a:endParaRPr lang="en-US" sz="1400" dirty="0">
                        <a:latin typeface="Calibri" panose="020F0502020204030204" pitchFamily="34" charset="0"/>
                        <a:ea typeface="Calibri"/>
                        <a:cs typeface="Times New Roman"/>
                      </a:endParaRP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400" b="1" dirty="0">
                          <a:solidFill>
                            <a:srgbClr val="548DD4"/>
                          </a:solidFill>
                          <a:latin typeface="Calibri" panose="020F0502020204030204" pitchFamily="34" charset="0"/>
                          <a:ea typeface="Calibri"/>
                          <a:cs typeface="Times New Roman"/>
                        </a:rPr>
                        <a:t>YOU</a:t>
                      </a:r>
                      <a:r>
                        <a:rPr lang="en-US" sz="1400" b="1" dirty="0">
                          <a:latin typeface="Calibri" panose="020F0502020204030204" pitchFamily="34" charset="0"/>
                          <a:ea typeface="Calibri"/>
                          <a:cs typeface="Times New Roman"/>
                        </a:rPr>
                        <a:t> </a:t>
                      </a:r>
                      <a:r>
                        <a:rPr lang="en-US" sz="1400" b="0" dirty="0">
                          <a:latin typeface="Calibri" panose="020F0502020204030204" pitchFamily="34" charset="0"/>
                          <a:ea typeface="Calibri"/>
                          <a:cs typeface="Times New Roman"/>
                        </a:rPr>
                        <a:t>take on all the risk. </a:t>
                      </a:r>
                    </a:p>
                    <a:p>
                      <a:pPr marL="0" marR="0" algn="l">
                        <a:lnSpc>
                          <a:spcPct val="115000"/>
                        </a:lnSpc>
                        <a:spcBef>
                          <a:spcPts val="0"/>
                        </a:spcBef>
                        <a:spcAft>
                          <a:spcPts val="0"/>
                        </a:spcAft>
                      </a:pPr>
                      <a:endParaRPr lang="en-US" sz="1400" dirty="0">
                        <a:latin typeface="Calibri" panose="020F0502020204030204" pitchFamily="34" charset="0"/>
                        <a:ea typeface="Calibri"/>
                        <a:cs typeface="Times New Roman"/>
                      </a:endParaRP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0050">
                <a:tc>
                  <a:txBody>
                    <a:bodyPr/>
                    <a:lstStyle/>
                    <a:p>
                      <a:pPr marL="0" marR="0" lvl="0" algn="l">
                        <a:lnSpc>
                          <a:spcPct val="115000"/>
                        </a:lnSpc>
                        <a:spcBef>
                          <a:spcPts val="0"/>
                        </a:spcBef>
                        <a:spcAft>
                          <a:spcPts val="0"/>
                        </a:spcAft>
                      </a:pPr>
                      <a:r>
                        <a:rPr lang="en-US" sz="1600" b="1" dirty="0">
                          <a:solidFill>
                            <a:schemeClr val="tx1"/>
                          </a:solidFill>
                          <a:latin typeface="Calibri" panose="020F0502020204030204" pitchFamily="34" charset="0"/>
                          <a:ea typeface="Calibri"/>
                          <a:cs typeface="Times New Roman"/>
                        </a:rPr>
                        <a:t>Withdrawals </a:t>
                      </a:r>
                    </a:p>
                    <a:p>
                      <a:pPr marL="0" marR="0" lvl="0" algn="l">
                        <a:lnSpc>
                          <a:spcPct val="115000"/>
                        </a:lnSpc>
                        <a:spcBef>
                          <a:spcPts val="0"/>
                        </a:spcBef>
                        <a:spcAft>
                          <a:spcPts val="0"/>
                        </a:spcAft>
                      </a:pPr>
                      <a:r>
                        <a:rPr lang="en-US" sz="1600" b="1" dirty="0">
                          <a:solidFill>
                            <a:schemeClr val="tx1"/>
                          </a:solidFill>
                          <a:latin typeface="Calibri" panose="020F0502020204030204" pitchFamily="34" charset="0"/>
                          <a:ea typeface="Calibri"/>
                          <a:cs typeface="Times New Roman"/>
                        </a:rPr>
                        <a:t>&amp; Loans</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400" b="1" kern="1200" dirty="0">
                          <a:solidFill>
                            <a:srgbClr val="548DD4"/>
                          </a:solidFill>
                          <a:latin typeface="Calibri" panose="020F0502020204030204" pitchFamily="34" charset="0"/>
                          <a:ea typeface="Calibri"/>
                          <a:cs typeface="Times New Roman"/>
                        </a:rPr>
                        <a:t>NOT AVAILABLE</a:t>
                      </a:r>
                    </a:p>
                    <a:p>
                      <a:pPr marL="0" marR="0" algn="l">
                        <a:lnSpc>
                          <a:spcPct val="115000"/>
                        </a:lnSpc>
                        <a:spcBef>
                          <a:spcPts val="0"/>
                        </a:spcBef>
                        <a:spcAft>
                          <a:spcPts val="0"/>
                        </a:spcAft>
                      </a:pPr>
                      <a:endParaRPr lang="en-US" sz="1400" b="0" dirty="0">
                        <a:solidFill>
                          <a:schemeClr val="tx1"/>
                        </a:solidFill>
                        <a:latin typeface="Calibri" panose="020F0502020204030204" pitchFamily="34" charset="0"/>
                        <a:ea typeface="Calibri"/>
                        <a:cs typeface="Times New Roman"/>
                      </a:endParaRP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400" b="1" kern="1200" dirty="0">
                          <a:solidFill>
                            <a:srgbClr val="548DD4"/>
                          </a:solidFill>
                          <a:latin typeface="Calibri" panose="020F0502020204030204" pitchFamily="34" charset="0"/>
                          <a:ea typeface="Calibri"/>
                          <a:cs typeface="Times New Roman"/>
                        </a:rPr>
                        <a:t>TYPICALLY AVAILABLE</a:t>
                      </a:r>
                    </a:p>
                    <a:p>
                      <a:pPr marL="0" marR="0" algn="l">
                        <a:lnSpc>
                          <a:spcPct val="115000"/>
                        </a:lnSpc>
                        <a:spcBef>
                          <a:spcPts val="0"/>
                        </a:spcBef>
                        <a:spcAft>
                          <a:spcPts val="0"/>
                        </a:spcAft>
                      </a:pPr>
                      <a:endParaRPr lang="en-US" sz="1400" b="0" dirty="0">
                        <a:latin typeface="Calibri" panose="020F0502020204030204" pitchFamily="34" charset="0"/>
                        <a:ea typeface="Calibri"/>
                        <a:cs typeface="Times New Roman"/>
                      </a:endParaRP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lvl="0" algn="l">
                        <a:lnSpc>
                          <a:spcPct val="115000"/>
                        </a:lnSpc>
                        <a:spcBef>
                          <a:spcPts val="0"/>
                        </a:spcBef>
                        <a:spcAft>
                          <a:spcPts val="0"/>
                        </a:spcAft>
                      </a:pPr>
                      <a:r>
                        <a:rPr lang="en-US" sz="1600" b="1" dirty="0">
                          <a:solidFill>
                            <a:schemeClr val="tx1"/>
                          </a:solidFill>
                          <a:latin typeface="Calibri" panose="020F0502020204030204" pitchFamily="34" charset="0"/>
                          <a:ea typeface="Calibri"/>
                          <a:cs typeface="Times New Roman"/>
                        </a:rPr>
                        <a:t>Vesting</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15000"/>
                        </a:lnSpc>
                        <a:spcBef>
                          <a:spcPts val="0"/>
                        </a:spcBef>
                        <a:spcAft>
                          <a:spcPts val="0"/>
                        </a:spcAft>
                      </a:pPr>
                      <a:r>
                        <a:rPr lang="en-US" sz="1400" b="1" dirty="0">
                          <a:solidFill>
                            <a:srgbClr val="548DD4"/>
                          </a:solidFill>
                          <a:latin typeface="Calibri" panose="020F0502020204030204" pitchFamily="34" charset="0"/>
                          <a:ea typeface="Calibri"/>
                          <a:cs typeface="Times New Roman"/>
                        </a:rPr>
                        <a:t>100%</a:t>
                      </a:r>
                      <a:r>
                        <a:rPr lang="en-US" sz="1400" b="1" dirty="0">
                          <a:latin typeface="Calibri" panose="020F0502020204030204" pitchFamily="34" charset="0"/>
                          <a:ea typeface="Calibri"/>
                          <a:cs typeface="Times New Roman"/>
                        </a:rPr>
                        <a:t> </a:t>
                      </a:r>
                      <a:r>
                        <a:rPr lang="en-US" sz="1400" dirty="0">
                          <a:latin typeface="Calibri" panose="020F0502020204030204" pitchFamily="34" charset="0"/>
                          <a:ea typeface="Calibri"/>
                          <a:cs typeface="Times New Roman"/>
                        </a:rPr>
                        <a:t>in </a:t>
                      </a:r>
                      <a:r>
                        <a:rPr lang="en-US" sz="1400" i="1" dirty="0">
                          <a:latin typeface="Calibri" panose="020F0502020204030204" pitchFamily="34" charset="0"/>
                          <a:ea typeface="Calibri"/>
                          <a:cs typeface="Times New Roman"/>
                        </a:rPr>
                        <a:t>your</a:t>
                      </a:r>
                      <a:r>
                        <a:rPr lang="en-US" sz="1400" dirty="0">
                          <a:latin typeface="Calibri" panose="020F0502020204030204" pitchFamily="34" charset="0"/>
                          <a:ea typeface="Calibri"/>
                          <a:cs typeface="Times New Roman"/>
                        </a:rPr>
                        <a:t> contributions.  </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400" b="1" dirty="0">
                          <a:solidFill>
                            <a:srgbClr val="548DD4"/>
                          </a:solidFill>
                          <a:latin typeface="Calibri" panose="020F0502020204030204" pitchFamily="34" charset="0"/>
                          <a:ea typeface="Calibri"/>
                          <a:cs typeface="Times New Roman"/>
                        </a:rPr>
                        <a:t>100%</a:t>
                      </a:r>
                      <a:r>
                        <a:rPr lang="en-US" sz="1400" b="1" dirty="0">
                          <a:latin typeface="Calibri" panose="020F0502020204030204" pitchFamily="34" charset="0"/>
                          <a:ea typeface="Calibri"/>
                          <a:cs typeface="Times New Roman"/>
                        </a:rPr>
                        <a:t> </a:t>
                      </a:r>
                      <a:r>
                        <a:rPr lang="en-US" sz="1400" dirty="0">
                          <a:latin typeface="Calibri" panose="020F0502020204030204" pitchFamily="34" charset="0"/>
                          <a:ea typeface="Calibri"/>
                          <a:cs typeface="Times New Roman"/>
                        </a:rPr>
                        <a:t>in </a:t>
                      </a:r>
                      <a:r>
                        <a:rPr lang="en-US" sz="1400" i="1" dirty="0">
                          <a:latin typeface="Calibri" panose="020F0502020204030204" pitchFamily="34" charset="0"/>
                          <a:ea typeface="Calibri"/>
                          <a:cs typeface="Times New Roman"/>
                        </a:rPr>
                        <a:t>your</a:t>
                      </a:r>
                      <a:r>
                        <a:rPr lang="en-US" sz="1400" dirty="0">
                          <a:latin typeface="Calibri" panose="020F0502020204030204" pitchFamily="34" charset="0"/>
                          <a:ea typeface="Calibri"/>
                          <a:cs typeface="Times New Roman"/>
                        </a:rPr>
                        <a:t> contributions. </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marL="0" marR="0" lvl="0" algn="l">
                        <a:lnSpc>
                          <a:spcPct val="115000"/>
                        </a:lnSpc>
                        <a:spcBef>
                          <a:spcPts val="0"/>
                        </a:spcBef>
                        <a:spcAft>
                          <a:spcPts val="0"/>
                        </a:spcAft>
                      </a:pPr>
                      <a:r>
                        <a:rPr lang="en-US" sz="1600" b="1" dirty="0">
                          <a:solidFill>
                            <a:schemeClr val="tx1"/>
                          </a:solidFill>
                          <a:latin typeface="Calibri" panose="020F0502020204030204" pitchFamily="34" charset="0"/>
                          <a:ea typeface="Calibri"/>
                          <a:cs typeface="Times New Roman"/>
                        </a:rPr>
                        <a:t>Portability </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15000"/>
                        </a:lnSpc>
                        <a:spcBef>
                          <a:spcPts val="0"/>
                        </a:spcBef>
                        <a:spcAft>
                          <a:spcPts val="0"/>
                        </a:spcAft>
                      </a:pPr>
                      <a:r>
                        <a:rPr lang="en-US" sz="1400" b="1" dirty="0">
                          <a:solidFill>
                            <a:srgbClr val="548DD4"/>
                          </a:solidFill>
                          <a:latin typeface="Calibri" panose="020F0502020204030204" pitchFamily="34" charset="0"/>
                          <a:ea typeface="Calibri"/>
                          <a:cs typeface="Times New Roman"/>
                        </a:rPr>
                        <a:t>YES</a:t>
                      </a:r>
                      <a:endParaRPr lang="en-US" sz="1400" dirty="0">
                        <a:latin typeface="Calibri" panose="020F0502020204030204" pitchFamily="34" charset="0"/>
                        <a:ea typeface="Calibri"/>
                        <a:cs typeface="Times New Roman"/>
                      </a:endParaRP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400" b="1" dirty="0">
                          <a:solidFill>
                            <a:srgbClr val="548DD4"/>
                          </a:solidFill>
                          <a:latin typeface="Calibri" panose="020F0502020204030204" pitchFamily="34" charset="0"/>
                          <a:ea typeface="Calibri"/>
                          <a:cs typeface="Times New Roman"/>
                        </a:rPr>
                        <a:t>YES</a:t>
                      </a:r>
                      <a:endParaRPr lang="en-US" sz="1400" b="1" dirty="0">
                        <a:latin typeface="Calibri" panose="020F0502020204030204" pitchFamily="34" charset="0"/>
                        <a:ea typeface="Calibri"/>
                        <a:cs typeface="Times New Roman"/>
                      </a:endParaRP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marL="0" marR="0" lvl="0" algn="l">
                        <a:lnSpc>
                          <a:spcPct val="115000"/>
                        </a:lnSpc>
                        <a:spcBef>
                          <a:spcPts val="0"/>
                        </a:spcBef>
                        <a:spcAft>
                          <a:spcPts val="0"/>
                        </a:spcAft>
                      </a:pPr>
                      <a:r>
                        <a:rPr lang="en-US" sz="1600" b="1" dirty="0">
                          <a:solidFill>
                            <a:schemeClr val="tx1"/>
                          </a:solidFill>
                          <a:latin typeface="Calibri" panose="020F0502020204030204" pitchFamily="34" charset="0"/>
                          <a:ea typeface="Calibri"/>
                          <a:cs typeface="Times New Roman"/>
                        </a:rPr>
                        <a:t>Death Benefits</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15000"/>
                        </a:lnSpc>
                        <a:spcBef>
                          <a:spcPts val="0"/>
                        </a:spcBef>
                        <a:spcAft>
                          <a:spcPts val="0"/>
                        </a:spcAft>
                      </a:pPr>
                      <a:r>
                        <a:rPr lang="en-US" sz="1400" b="1" dirty="0">
                          <a:solidFill>
                            <a:srgbClr val="548DD4"/>
                          </a:solidFill>
                          <a:latin typeface="Calibri" panose="020F0502020204030204" pitchFamily="34" charset="0"/>
                          <a:ea typeface="Calibri"/>
                          <a:cs typeface="Times New Roman"/>
                        </a:rPr>
                        <a:t>YES</a:t>
                      </a:r>
                      <a:endParaRPr lang="en-US" sz="1400" b="1" dirty="0">
                        <a:latin typeface="Calibri" panose="020F0502020204030204" pitchFamily="34" charset="0"/>
                        <a:ea typeface="Calibri"/>
                        <a:cs typeface="Times New Roman"/>
                      </a:endParaRP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400" b="1" dirty="0">
                          <a:solidFill>
                            <a:srgbClr val="548DD4"/>
                          </a:solidFill>
                          <a:latin typeface="Calibri" panose="020F0502020204030204" pitchFamily="34" charset="0"/>
                          <a:ea typeface="Calibri"/>
                          <a:cs typeface="Times New Roman"/>
                        </a:rPr>
                        <a:t>YES</a:t>
                      </a:r>
                      <a:endParaRPr lang="en-US" sz="1400" b="1" dirty="0">
                        <a:latin typeface="Calibri" panose="020F0502020204030204" pitchFamily="34" charset="0"/>
                        <a:ea typeface="Calibri"/>
                        <a:cs typeface="Times New Roman"/>
                      </a:endParaRP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00075">
                <a:tc>
                  <a:txBody>
                    <a:bodyPr/>
                    <a:lstStyle/>
                    <a:p>
                      <a:pPr marL="0" marR="0" lvl="0" algn="l">
                        <a:lnSpc>
                          <a:spcPct val="115000"/>
                        </a:lnSpc>
                        <a:spcBef>
                          <a:spcPts val="0"/>
                        </a:spcBef>
                        <a:spcAft>
                          <a:spcPts val="0"/>
                        </a:spcAft>
                      </a:pPr>
                      <a:r>
                        <a:rPr lang="en-US" sz="1600" b="1" dirty="0">
                          <a:solidFill>
                            <a:schemeClr val="tx1"/>
                          </a:solidFill>
                          <a:latin typeface="Calibri" panose="020F0502020204030204" pitchFamily="34" charset="0"/>
                          <a:ea typeface="Calibri"/>
                          <a:cs typeface="Times New Roman"/>
                        </a:rPr>
                        <a:t>Disability Benefits</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15000"/>
                        </a:lnSpc>
                        <a:spcBef>
                          <a:spcPts val="0"/>
                        </a:spcBef>
                        <a:spcAft>
                          <a:spcPts val="0"/>
                        </a:spcAft>
                      </a:pPr>
                      <a:r>
                        <a:rPr lang="en-US" sz="1400" b="1" dirty="0">
                          <a:solidFill>
                            <a:srgbClr val="548DD4"/>
                          </a:solidFill>
                          <a:latin typeface="Calibri" panose="020F0502020204030204" pitchFamily="34" charset="0"/>
                          <a:ea typeface="Calibri"/>
                          <a:cs typeface="Times New Roman"/>
                        </a:rPr>
                        <a:t>YES.</a:t>
                      </a:r>
                      <a:r>
                        <a:rPr lang="en-US" sz="1400" dirty="0">
                          <a:solidFill>
                            <a:srgbClr val="548DD4"/>
                          </a:solidFill>
                          <a:latin typeface="Calibri" panose="020F0502020204030204" pitchFamily="34" charset="0"/>
                          <a:ea typeface="Calibri"/>
                          <a:cs typeface="Times New Roman"/>
                        </a:rPr>
                        <a:t> </a:t>
                      </a:r>
                      <a:r>
                        <a:rPr lang="en-US" sz="1400" dirty="0">
                          <a:latin typeface="Calibri" panose="020F0502020204030204" pitchFamily="34" charset="0"/>
                          <a:ea typeface="Calibri"/>
                          <a:cs typeface="Times New Roman"/>
                        </a:rPr>
                        <a:t>IPERS provides disability benefits depending on certain qualifications.</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400" b="1" dirty="0">
                          <a:solidFill>
                            <a:srgbClr val="548DD4"/>
                          </a:solidFill>
                          <a:latin typeface="Calibri" panose="020F0502020204030204" pitchFamily="34" charset="0"/>
                          <a:ea typeface="Calibri"/>
                          <a:cs typeface="Times New Roman"/>
                        </a:rPr>
                        <a:t>NO.</a:t>
                      </a:r>
                      <a:r>
                        <a:rPr lang="en-US" sz="1400" dirty="0">
                          <a:solidFill>
                            <a:srgbClr val="548DD4"/>
                          </a:solidFill>
                          <a:latin typeface="Calibri" panose="020F0502020204030204" pitchFamily="34" charset="0"/>
                          <a:ea typeface="Calibri"/>
                          <a:cs typeface="Times New Roman"/>
                        </a:rPr>
                        <a:t> </a:t>
                      </a:r>
                      <a:r>
                        <a:rPr lang="en-US" sz="1400" dirty="0">
                          <a:latin typeface="Calibri" panose="020F0502020204030204" pitchFamily="34" charset="0"/>
                          <a:ea typeface="Calibri"/>
                          <a:cs typeface="Times New Roman"/>
                        </a:rPr>
                        <a:t>Defined contribution plans do not usually provide disability benefits.</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00050">
                <a:tc>
                  <a:txBody>
                    <a:bodyPr/>
                    <a:lstStyle/>
                    <a:p>
                      <a:pPr marL="0" marR="0" lvl="0" algn="l">
                        <a:lnSpc>
                          <a:spcPct val="115000"/>
                        </a:lnSpc>
                        <a:spcBef>
                          <a:spcPts val="0"/>
                        </a:spcBef>
                        <a:spcAft>
                          <a:spcPts val="0"/>
                        </a:spcAft>
                      </a:pPr>
                      <a:r>
                        <a:rPr lang="en-US" sz="1600" b="1" dirty="0">
                          <a:solidFill>
                            <a:schemeClr val="tx1"/>
                          </a:solidFill>
                          <a:latin typeface="Calibri" panose="020F0502020204030204" pitchFamily="34" charset="0"/>
                          <a:ea typeface="Calibri"/>
                          <a:cs typeface="Times New Roman"/>
                        </a:rPr>
                        <a:t>Fees &amp; Expenses</a:t>
                      </a: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15000"/>
                        </a:lnSpc>
                        <a:spcBef>
                          <a:spcPts val="600"/>
                        </a:spcBef>
                        <a:spcAft>
                          <a:spcPts val="0"/>
                        </a:spcAft>
                      </a:pPr>
                      <a:r>
                        <a:rPr lang="en-US" sz="1400" b="1" dirty="0">
                          <a:solidFill>
                            <a:srgbClr val="548DD4"/>
                          </a:solidFill>
                          <a:latin typeface="Calibri" panose="020F0502020204030204" pitchFamily="34" charset="0"/>
                          <a:ea typeface="Calibri"/>
                          <a:cs typeface="Times New Roman"/>
                        </a:rPr>
                        <a:t>INCLUDED</a:t>
                      </a:r>
                      <a:endParaRPr lang="en-US" sz="1400" b="1" dirty="0">
                        <a:latin typeface="Calibri" panose="020F0502020204030204" pitchFamily="34" charset="0"/>
                        <a:ea typeface="Calibri"/>
                        <a:cs typeface="Times New Roman"/>
                      </a:endParaRP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400" b="1" dirty="0">
                          <a:solidFill>
                            <a:srgbClr val="548DD4"/>
                          </a:solidFill>
                          <a:latin typeface="Calibri" panose="020F0502020204030204" pitchFamily="34" charset="0"/>
                          <a:ea typeface="Calibri"/>
                          <a:cs typeface="Times New Roman"/>
                        </a:rPr>
                        <a:t>TYPICALLY HIGH</a:t>
                      </a:r>
                      <a:endParaRPr lang="en-US" sz="1400" b="1" dirty="0">
                        <a:latin typeface="Calibri" panose="020F0502020204030204" pitchFamily="34" charset="0"/>
                        <a:ea typeface="Calibri"/>
                        <a:cs typeface="Times New Roman"/>
                      </a:endParaRPr>
                    </a:p>
                  </a:txBody>
                  <a:tcPr marT="9144" marB="914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0" name="TextBox 9"/>
          <p:cNvSpPr txBox="1"/>
          <p:nvPr/>
        </p:nvSpPr>
        <p:spPr>
          <a:xfrm>
            <a:off x="457200" y="1752600"/>
            <a:ext cx="1066800" cy="307777"/>
          </a:xfrm>
          <a:prstGeom prst="rect">
            <a:avLst/>
          </a:prstGeom>
          <a:noFill/>
        </p:spPr>
        <p:txBody>
          <a:bodyPr wrap="square" rtlCol="0">
            <a:spAutoFit/>
          </a:bodyPr>
          <a:lstStyle/>
          <a:p>
            <a:pPr algn="ctr"/>
            <a:r>
              <a:rPr lang="en-US" sz="1400" b="1" dirty="0">
                <a:latin typeface="Century Gothic" pitchFamily="34" charset="0"/>
              </a:rPr>
              <a:t> </a:t>
            </a:r>
          </a:p>
        </p:txBody>
      </p:sp>
      <p:sp>
        <p:nvSpPr>
          <p:cNvPr id="11" name="TextBox 10"/>
          <p:cNvSpPr txBox="1"/>
          <p:nvPr/>
        </p:nvSpPr>
        <p:spPr>
          <a:xfrm>
            <a:off x="5334000" y="1676400"/>
            <a:ext cx="3048000" cy="738664"/>
          </a:xfrm>
          <a:prstGeom prst="rect">
            <a:avLst/>
          </a:prstGeom>
          <a:noFill/>
        </p:spPr>
        <p:txBody>
          <a:bodyPr wrap="square" rtlCol="0">
            <a:spAutoFit/>
          </a:bodyPr>
          <a:lstStyle/>
          <a:p>
            <a:pPr algn="ctr"/>
            <a:r>
              <a:rPr lang="en-US" sz="1400" b="1" dirty="0">
                <a:latin typeface="Century Gothic" pitchFamily="34" charset="0"/>
              </a:rPr>
              <a:t>401(k), 403(b), etc.</a:t>
            </a:r>
          </a:p>
          <a:p>
            <a:pPr algn="ctr"/>
            <a:r>
              <a:rPr lang="en-US" sz="1400" dirty="0">
                <a:latin typeface="Century Gothic" pitchFamily="34" charset="0"/>
              </a:rPr>
              <a:t>(Defined Contribution Plan)</a:t>
            </a:r>
          </a:p>
          <a:p>
            <a:pPr algn="ctr"/>
            <a:endParaRPr lang="en-US" sz="1400" dirty="0">
              <a:latin typeface="Century Gothic" pitchFamily="34" charset="0"/>
            </a:endParaRPr>
          </a:p>
        </p:txBody>
      </p:sp>
      <p:sp>
        <p:nvSpPr>
          <p:cNvPr id="7" name="TextBox 6"/>
          <p:cNvSpPr txBox="1"/>
          <p:nvPr/>
        </p:nvSpPr>
        <p:spPr>
          <a:xfrm>
            <a:off x="2362200" y="1676400"/>
            <a:ext cx="2362200" cy="523220"/>
          </a:xfrm>
          <a:prstGeom prst="rect">
            <a:avLst/>
          </a:prstGeom>
          <a:noFill/>
        </p:spPr>
        <p:txBody>
          <a:bodyPr wrap="square" rtlCol="0">
            <a:spAutoFit/>
          </a:bodyPr>
          <a:lstStyle/>
          <a:p>
            <a:pPr algn="ctr"/>
            <a:r>
              <a:rPr lang="en-US" sz="1400" b="1" dirty="0">
                <a:latin typeface="Century Gothic" pitchFamily="34" charset="0"/>
              </a:rPr>
              <a:t>IPERS</a:t>
            </a:r>
          </a:p>
          <a:p>
            <a:pPr algn="ctr"/>
            <a:r>
              <a:rPr lang="en-US" sz="1400" dirty="0">
                <a:latin typeface="Century Gothic" pitchFamily="34" charset="0"/>
              </a:rPr>
              <a:t>(Defined Benefit Plan)</a:t>
            </a:r>
          </a:p>
        </p:txBody>
      </p:sp>
      <p:sp>
        <p:nvSpPr>
          <p:cNvPr id="9"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4</a:t>
            </a:fld>
            <a:endParaRPr lang="en-US" sz="800" dirty="0"/>
          </a:p>
        </p:txBody>
      </p:sp>
      <p:sp>
        <p:nvSpPr>
          <p:cNvPr id="12" name="Title 1"/>
          <p:cNvSpPr>
            <a:spLocks noGrp="1"/>
          </p:cNvSpPr>
          <p:nvPr>
            <p:ph type="title"/>
          </p:nvPr>
        </p:nvSpPr>
        <p:spPr>
          <a:xfrm>
            <a:off x="457200" y="228600"/>
            <a:ext cx="8534400" cy="838200"/>
          </a:xfrm>
        </p:spPr>
        <p:txBody>
          <a:bodyPr/>
          <a:lstStyle/>
          <a:p>
            <a:r>
              <a:rPr lang="en-US" sz="3800" dirty="0"/>
              <a:t>DB vs. DC: What’s the Difference?</a:t>
            </a:r>
          </a:p>
        </p:txBody>
      </p:sp>
    </p:spTree>
    <p:extLst>
      <p:ext uri="{BB962C8B-B14F-4D97-AF65-F5344CB8AC3E}">
        <p14:creationId xmlns:p14="http://schemas.microsoft.com/office/powerpoint/2010/main" val="313901341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Work?</a:t>
            </a:r>
          </a:p>
        </p:txBody>
      </p:sp>
      <p:sp>
        <p:nvSpPr>
          <p:cNvPr id="8" name="Text Box 117"/>
          <p:cNvSpPr txBox="1">
            <a:spLocks noChangeArrowheads="1"/>
          </p:cNvSpPr>
          <p:nvPr/>
        </p:nvSpPr>
        <p:spPr bwMode="auto">
          <a:xfrm>
            <a:off x="762000" y="4114800"/>
            <a:ext cx="7777142" cy="2246769"/>
          </a:xfrm>
          <a:prstGeom prst="rect">
            <a:avLst/>
          </a:prstGeom>
          <a:noFill/>
          <a:ln w="9525">
            <a:noFill/>
            <a:miter lim="800000"/>
            <a:headEnd/>
            <a:tailEnd/>
          </a:ln>
        </p:spPr>
        <p:txBody>
          <a:bodyPr wrap="square">
            <a:spAutoFit/>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pPr marL="457200" indent="-457200" algn="l">
              <a:spcBef>
                <a:spcPct val="50000"/>
              </a:spcBef>
              <a:buFont typeface="Arial" panose="020B0604020202020204" pitchFamily="34" charset="0"/>
              <a:buChar char="•"/>
            </a:pPr>
            <a:r>
              <a:rPr lang="en-US" sz="2000" dirty="0">
                <a:latin typeface="Century Gothic" panose="020B0502020202020204" pitchFamily="34" charset="0"/>
              </a:rPr>
              <a:t>The IPERS Trust Fund must be used for the exclusive benefit of members and their beneficiaries. </a:t>
            </a:r>
          </a:p>
          <a:p>
            <a:pPr marL="457200" indent="-457200" algn="l">
              <a:spcBef>
                <a:spcPct val="50000"/>
              </a:spcBef>
              <a:buFont typeface="Arial" panose="020B0604020202020204" pitchFamily="34" charset="0"/>
              <a:buChar char="•"/>
            </a:pPr>
            <a:r>
              <a:rPr lang="en-US" sz="2000" dirty="0">
                <a:latin typeface="Century Gothic" panose="020B0502020202020204" pitchFamily="34" charset="0"/>
              </a:rPr>
              <a:t>Only vested members are eligible for a monthly benefit of any type. </a:t>
            </a:r>
          </a:p>
          <a:p>
            <a:pPr marL="457200" indent="-457200" algn="l">
              <a:spcBef>
                <a:spcPct val="50000"/>
              </a:spcBef>
              <a:buFont typeface="Arial" panose="020B0604020202020204" pitchFamily="34" charset="0"/>
              <a:buChar char="•"/>
            </a:pPr>
            <a:r>
              <a:rPr lang="en-US" sz="2000" dirty="0">
                <a:latin typeface="Century Gothic" panose="020B0502020202020204" pitchFamily="34" charset="0"/>
              </a:rPr>
              <a:t>Non-vested members are eligible for a refund of their contributions + interest.</a:t>
            </a:r>
          </a:p>
        </p:txBody>
      </p:sp>
      <p:grpSp>
        <p:nvGrpSpPr>
          <p:cNvPr id="3" name="Group 2"/>
          <p:cNvGrpSpPr/>
          <p:nvPr/>
        </p:nvGrpSpPr>
        <p:grpSpPr>
          <a:xfrm>
            <a:off x="441271" y="1452563"/>
            <a:ext cx="8521681" cy="2008187"/>
            <a:chOff x="441271" y="1452563"/>
            <a:chExt cx="8521681" cy="2008187"/>
          </a:xfrm>
        </p:grpSpPr>
        <p:sp>
          <p:nvSpPr>
            <p:cNvPr id="9" name="Text Box 47"/>
            <p:cNvSpPr txBox="1">
              <a:spLocks noChangeArrowheads="1"/>
            </p:cNvSpPr>
            <p:nvPr/>
          </p:nvSpPr>
          <p:spPr bwMode="auto">
            <a:xfrm>
              <a:off x="441271" y="1835150"/>
              <a:ext cx="2270125" cy="1323439"/>
            </a:xfrm>
            <a:prstGeom prst="rect">
              <a:avLst/>
            </a:prstGeom>
            <a:noFill/>
            <a:ln w="9525">
              <a:noFill/>
              <a:miter lim="800000"/>
              <a:headEnd/>
              <a:tailEnd/>
            </a:ln>
          </p:spPr>
          <p:txBody>
            <a:bodyPr>
              <a:spAutoFit/>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pPr eaLnBrk="1" hangingPunct="1"/>
              <a:r>
                <a:rPr lang="en-US" sz="1600" b="1" dirty="0">
                  <a:latin typeface="Century Gothic" pitchFamily="34" charset="0"/>
                </a:rPr>
                <a:t>Contributions from</a:t>
              </a:r>
            </a:p>
            <a:p>
              <a:pPr eaLnBrk="1" hangingPunct="1"/>
              <a:r>
                <a:rPr lang="en-US" sz="1600" b="1" dirty="0">
                  <a:latin typeface="Century Gothic" pitchFamily="34" charset="0"/>
                </a:rPr>
                <a:t>active members</a:t>
              </a:r>
            </a:p>
            <a:p>
              <a:pPr eaLnBrk="1" hangingPunct="1"/>
              <a:r>
                <a:rPr lang="en-US" sz="1600" b="1" dirty="0">
                  <a:latin typeface="Century Gothic" pitchFamily="34" charset="0"/>
                </a:rPr>
                <a:t>and employers</a:t>
              </a:r>
              <a:br>
                <a:rPr lang="en-US" sz="1600" b="1" dirty="0">
                  <a:latin typeface="Century Gothic" pitchFamily="34" charset="0"/>
                </a:rPr>
              </a:br>
              <a:r>
                <a:rPr lang="en-US" sz="1600" b="1" dirty="0">
                  <a:latin typeface="Century Gothic" pitchFamily="34" charset="0"/>
                </a:rPr>
                <a:t>are paid in.</a:t>
              </a:r>
            </a:p>
            <a:p>
              <a:pPr algn="l" eaLnBrk="1" hangingPunct="1"/>
              <a:endParaRPr lang="en-US" sz="1600" b="1" dirty="0">
                <a:latin typeface="Century Gothic" pitchFamily="34" charset="0"/>
              </a:endParaRPr>
            </a:p>
          </p:txBody>
        </p:sp>
        <p:sp>
          <p:nvSpPr>
            <p:cNvPr id="10" name="Freeform 9"/>
            <p:cNvSpPr>
              <a:spLocks/>
            </p:cNvSpPr>
            <p:nvPr/>
          </p:nvSpPr>
          <p:spPr bwMode="auto">
            <a:xfrm>
              <a:off x="5073650" y="1920875"/>
              <a:ext cx="107950" cy="998537"/>
            </a:xfrm>
            <a:custGeom>
              <a:avLst/>
              <a:gdLst>
                <a:gd name="T0" fmla="*/ 0 w 136"/>
                <a:gd name="T1" fmla="*/ 2147483647 h 1258"/>
                <a:gd name="T2" fmla="*/ 2147483647 w 136"/>
                <a:gd name="T3" fmla="*/ 2147483647 h 1258"/>
                <a:gd name="T4" fmla="*/ 2147483647 w 136"/>
                <a:gd name="T5" fmla="*/ 0 h 1258"/>
                <a:gd name="T6" fmla="*/ 0 w 136"/>
                <a:gd name="T7" fmla="*/ 0 h 1258"/>
                <a:gd name="T8" fmla="*/ 0 w 136"/>
                <a:gd name="T9" fmla="*/ 2147483647 h 1258"/>
                <a:gd name="T10" fmla="*/ 0 w 136"/>
                <a:gd name="T11" fmla="*/ 2147483647 h 1258"/>
                <a:gd name="T12" fmla="*/ 0 60000 65536"/>
                <a:gd name="T13" fmla="*/ 0 60000 65536"/>
                <a:gd name="T14" fmla="*/ 0 60000 65536"/>
                <a:gd name="T15" fmla="*/ 0 60000 65536"/>
                <a:gd name="T16" fmla="*/ 0 60000 65536"/>
                <a:gd name="T17" fmla="*/ 0 60000 65536"/>
                <a:gd name="T18" fmla="*/ 0 w 136"/>
                <a:gd name="T19" fmla="*/ 0 h 1258"/>
                <a:gd name="T20" fmla="*/ 136 w 136"/>
                <a:gd name="T21" fmla="*/ 1258 h 1258"/>
              </a:gdLst>
              <a:ahLst/>
              <a:cxnLst>
                <a:cxn ang="T12">
                  <a:pos x="T0" y="T1"/>
                </a:cxn>
                <a:cxn ang="T13">
                  <a:pos x="T2" y="T3"/>
                </a:cxn>
                <a:cxn ang="T14">
                  <a:pos x="T4" y="T5"/>
                </a:cxn>
                <a:cxn ang="T15">
                  <a:pos x="T6" y="T7"/>
                </a:cxn>
                <a:cxn ang="T16">
                  <a:pos x="T8" y="T9"/>
                </a:cxn>
                <a:cxn ang="T17">
                  <a:pos x="T10" y="T11"/>
                </a:cxn>
              </a:cxnLst>
              <a:rect l="T18" t="T19" r="T20" b="T21"/>
              <a:pathLst>
                <a:path w="136" h="1258">
                  <a:moveTo>
                    <a:pt x="0" y="1258"/>
                  </a:moveTo>
                  <a:lnTo>
                    <a:pt x="136" y="1258"/>
                  </a:lnTo>
                  <a:lnTo>
                    <a:pt x="136" y="0"/>
                  </a:lnTo>
                  <a:lnTo>
                    <a:pt x="0" y="0"/>
                  </a:lnTo>
                  <a:lnTo>
                    <a:pt x="0" y="1258"/>
                  </a:lnTo>
                  <a:close/>
                </a:path>
              </a:pathLst>
            </a:custGeom>
            <a:solidFill>
              <a:srgbClr val="D4D4CF"/>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11" name="Freeform 10"/>
            <p:cNvSpPr>
              <a:spLocks/>
            </p:cNvSpPr>
            <p:nvPr/>
          </p:nvSpPr>
          <p:spPr bwMode="auto">
            <a:xfrm>
              <a:off x="4835525" y="1914525"/>
              <a:ext cx="107950" cy="996950"/>
            </a:xfrm>
            <a:custGeom>
              <a:avLst/>
              <a:gdLst>
                <a:gd name="T0" fmla="*/ 0 w 135"/>
                <a:gd name="T1" fmla="*/ 2147483647 h 1257"/>
                <a:gd name="T2" fmla="*/ 2147483647 w 135"/>
                <a:gd name="T3" fmla="*/ 2147483647 h 1257"/>
                <a:gd name="T4" fmla="*/ 2147483647 w 135"/>
                <a:gd name="T5" fmla="*/ 0 h 1257"/>
                <a:gd name="T6" fmla="*/ 0 w 135"/>
                <a:gd name="T7" fmla="*/ 0 h 1257"/>
                <a:gd name="T8" fmla="*/ 0 w 135"/>
                <a:gd name="T9" fmla="*/ 2147483647 h 1257"/>
                <a:gd name="T10" fmla="*/ 0 w 135"/>
                <a:gd name="T11" fmla="*/ 2147483647 h 1257"/>
                <a:gd name="T12" fmla="*/ 0 60000 65536"/>
                <a:gd name="T13" fmla="*/ 0 60000 65536"/>
                <a:gd name="T14" fmla="*/ 0 60000 65536"/>
                <a:gd name="T15" fmla="*/ 0 60000 65536"/>
                <a:gd name="T16" fmla="*/ 0 60000 65536"/>
                <a:gd name="T17" fmla="*/ 0 60000 65536"/>
                <a:gd name="T18" fmla="*/ 0 w 135"/>
                <a:gd name="T19" fmla="*/ 0 h 1257"/>
                <a:gd name="T20" fmla="*/ 135 w 135"/>
                <a:gd name="T21" fmla="*/ 1257 h 1257"/>
              </a:gdLst>
              <a:ahLst/>
              <a:cxnLst>
                <a:cxn ang="T12">
                  <a:pos x="T0" y="T1"/>
                </a:cxn>
                <a:cxn ang="T13">
                  <a:pos x="T2" y="T3"/>
                </a:cxn>
                <a:cxn ang="T14">
                  <a:pos x="T4" y="T5"/>
                </a:cxn>
                <a:cxn ang="T15">
                  <a:pos x="T6" y="T7"/>
                </a:cxn>
                <a:cxn ang="T16">
                  <a:pos x="T8" y="T9"/>
                </a:cxn>
                <a:cxn ang="T17">
                  <a:pos x="T10" y="T11"/>
                </a:cxn>
              </a:cxnLst>
              <a:rect l="T18" t="T19" r="T20" b="T21"/>
              <a:pathLst>
                <a:path w="135" h="1257">
                  <a:moveTo>
                    <a:pt x="0" y="1257"/>
                  </a:moveTo>
                  <a:lnTo>
                    <a:pt x="135" y="1257"/>
                  </a:lnTo>
                  <a:lnTo>
                    <a:pt x="135" y="0"/>
                  </a:lnTo>
                  <a:lnTo>
                    <a:pt x="0" y="0"/>
                  </a:lnTo>
                  <a:lnTo>
                    <a:pt x="0" y="1257"/>
                  </a:lnTo>
                  <a:close/>
                </a:path>
              </a:pathLst>
            </a:custGeom>
            <a:solidFill>
              <a:srgbClr val="D4D4CF"/>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12" name="Freeform 11"/>
            <p:cNvSpPr>
              <a:spLocks/>
            </p:cNvSpPr>
            <p:nvPr/>
          </p:nvSpPr>
          <p:spPr bwMode="auto">
            <a:xfrm>
              <a:off x="3657600" y="1452563"/>
              <a:ext cx="1555750" cy="446087"/>
            </a:xfrm>
            <a:custGeom>
              <a:avLst/>
              <a:gdLst>
                <a:gd name="T0" fmla="*/ 0 w 1959"/>
                <a:gd name="T1" fmla="*/ 2147483647 h 561"/>
                <a:gd name="T2" fmla="*/ 2147483647 w 1959"/>
                <a:gd name="T3" fmla="*/ 0 h 561"/>
                <a:gd name="T4" fmla="*/ 2147483647 w 1959"/>
                <a:gd name="T5" fmla="*/ 2147483647 h 561"/>
                <a:gd name="T6" fmla="*/ 0 w 1959"/>
                <a:gd name="T7" fmla="*/ 2147483647 h 561"/>
                <a:gd name="T8" fmla="*/ 0 w 1959"/>
                <a:gd name="T9" fmla="*/ 2147483647 h 561"/>
                <a:gd name="T10" fmla="*/ 0 60000 65536"/>
                <a:gd name="T11" fmla="*/ 0 60000 65536"/>
                <a:gd name="T12" fmla="*/ 0 60000 65536"/>
                <a:gd name="T13" fmla="*/ 0 60000 65536"/>
                <a:gd name="T14" fmla="*/ 0 60000 65536"/>
                <a:gd name="T15" fmla="*/ 0 w 1959"/>
                <a:gd name="T16" fmla="*/ 0 h 561"/>
                <a:gd name="T17" fmla="*/ 1959 w 1959"/>
                <a:gd name="T18" fmla="*/ 561 h 561"/>
              </a:gdLst>
              <a:ahLst/>
              <a:cxnLst>
                <a:cxn ang="T10">
                  <a:pos x="T0" y="T1"/>
                </a:cxn>
                <a:cxn ang="T11">
                  <a:pos x="T2" y="T3"/>
                </a:cxn>
                <a:cxn ang="T12">
                  <a:pos x="T4" y="T5"/>
                </a:cxn>
                <a:cxn ang="T13">
                  <a:pos x="T6" y="T7"/>
                </a:cxn>
                <a:cxn ang="T14">
                  <a:pos x="T8" y="T9"/>
                </a:cxn>
              </a:cxnLst>
              <a:rect l="T15" t="T16" r="T17" b="T18"/>
              <a:pathLst>
                <a:path w="1959" h="561">
                  <a:moveTo>
                    <a:pt x="0" y="561"/>
                  </a:moveTo>
                  <a:lnTo>
                    <a:pt x="944" y="0"/>
                  </a:lnTo>
                  <a:lnTo>
                    <a:pt x="1959" y="549"/>
                  </a:lnTo>
                  <a:lnTo>
                    <a:pt x="0" y="561"/>
                  </a:lnTo>
                  <a:close/>
                </a:path>
              </a:pathLst>
            </a:custGeom>
            <a:solidFill>
              <a:srgbClr val="D4D4CF"/>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13" name="Freeform 12"/>
            <p:cNvSpPr>
              <a:spLocks/>
            </p:cNvSpPr>
            <p:nvPr/>
          </p:nvSpPr>
          <p:spPr bwMode="auto">
            <a:xfrm>
              <a:off x="3721100" y="1906587"/>
              <a:ext cx="107950" cy="966788"/>
            </a:xfrm>
            <a:custGeom>
              <a:avLst/>
              <a:gdLst>
                <a:gd name="T0" fmla="*/ 0 w 136"/>
                <a:gd name="T1" fmla="*/ 2147483647 h 1219"/>
                <a:gd name="T2" fmla="*/ 2147483647 w 136"/>
                <a:gd name="T3" fmla="*/ 2147483647 h 1219"/>
                <a:gd name="T4" fmla="*/ 2147483647 w 136"/>
                <a:gd name="T5" fmla="*/ 0 h 1219"/>
                <a:gd name="T6" fmla="*/ 0 w 136"/>
                <a:gd name="T7" fmla="*/ 0 h 1219"/>
                <a:gd name="T8" fmla="*/ 0 w 136"/>
                <a:gd name="T9" fmla="*/ 2147483647 h 1219"/>
                <a:gd name="T10" fmla="*/ 0 w 136"/>
                <a:gd name="T11" fmla="*/ 2147483647 h 1219"/>
                <a:gd name="T12" fmla="*/ 0 60000 65536"/>
                <a:gd name="T13" fmla="*/ 0 60000 65536"/>
                <a:gd name="T14" fmla="*/ 0 60000 65536"/>
                <a:gd name="T15" fmla="*/ 0 60000 65536"/>
                <a:gd name="T16" fmla="*/ 0 60000 65536"/>
                <a:gd name="T17" fmla="*/ 0 60000 65536"/>
                <a:gd name="T18" fmla="*/ 0 w 136"/>
                <a:gd name="T19" fmla="*/ 0 h 1219"/>
                <a:gd name="T20" fmla="*/ 136 w 136"/>
                <a:gd name="T21" fmla="*/ 1219 h 1219"/>
              </a:gdLst>
              <a:ahLst/>
              <a:cxnLst>
                <a:cxn ang="T12">
                  <a:pos x="T0" y="T1"/>
                </a:cxn>
                <a:cxn ang="T13">
                  <a:pos x="T2" y="T3"/>
                </a:cxn>
                <a:cxn ang="T14">
                  <a:pos x="T4" y="T5"/>
                </a:cxn>
                <a:cxn ang="T15">
                  <a:pos x="T6" y="T7"/>
                </a:cxn>
                <a:cxn ang="T16">
                  <a:pos x="T8" y="T9"/>
                </a:cxn>
                <a:cxn ang="T17">
                  <a:pos x="T10" y="T11"/>
                </a:cxn>
              </a:cxnLst>
              <a:rect l="T18" t="T19" r="T20" b="T21"/>
              <a:pathLst>
                <a:path w="136" h="1219">
                  <a:moveTo>
                    <a:pt x="0" y="1219"/>
                  </a:moveTo>
                  <a:lnTo>
                    <a:pt x="136" y="1219"/>
                  </a:lnTo>
                  <a:lnTo>
                    <a:pt x="136" y="0"/>
                  </a:lnTo>
                  <a:lnTo>
                    <a:pt x="0" y="0"/>
                  </a:lnTo>
                  <a:lnTo>
                    <a:pt x="0" y="1219"/>
                  </a:lnTo>
                  <a:close/>
                </a:path>
              </a:pathLst>
            </a:custGeom>
            <a:solidFill>
              <a:srgbClr val="D4D4CF"/>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14" name="Freeform 13"/>
            <p:cNvSpPr>
              <a:spLocks/>
            </p:cNvSpPr>
            <p:nvPr/>
          </p:nvSpPr>
          <p:spPr bwMode="auto">
            <a:xfrm>
              <a:off x="3911600" y="1898650"/>
              <a:ext cx="107950" cy="968375"/>
            </a:xfrm>
            <a:custGeom>
              <a:avLst/>
              <a:gdLst>
                <a:gd name="T0" fmla="*/ 0 w 136"/>
                <a:gd name="T1" fmla="*/ 2147483647 h 1221"/>
                <a:gd name="T2" fmla="*/ 2147483647 w 136"/>
                <a:gd name="T3" fmla="*/ 2147483647 h 1221"/>
                <a:gd name="T4" fmla="*/ 2147483647 w 136"/>
                <a:gd name="T5" fmla="*/ 0 h 1221"/>
                <a:gd name="T6" fmla="*/ 0 w 136"/>
                <a:gd name="T7" fmla="*/ 0 h 1221"/>
                <a:gd name="T8" fmla="*/ 0 w 136"/>
                <a:gd name="T9" fmla="*/ 2147483647 h 1221"/>
                <a:gd name="T10" fmla="*/ 0 w 136"/>
                <a:gd name="T11" fmla="*/ 2147483647 h 1221"/>
                <a:gd name="T12" fmla="*/ 0 60000 65536"/>
                <a:gd name="T13" fmla="*/ 0 60000 65536"/>
                <a:gd name="T14" fmla="*/ 0 60000 65536"/>
                <a:gd name="T15" fmla="*/ 0 60000 65536"/>
                <a:gd name="T16" fmla="*/ 0 60000 65536"/>
                <a:gd name="T17" fmla="*/ 0 60000 65536"/>
                <a:gd name="T18" fmla="*/ 0 w 136"/>
                <a:gd name="T19" fmla="*/ 0 h 1221"/>
                <a:gd name="T20" fmla="*/ 136 w 136"/>
                <a:gd name="T21" fmla="*/ 1221 h 1221"/>
              </a:gdLst>
              <a:ahLst/>
              <a:cxnLst>
                <a:cxn ang="T12">
                  <a:pos x="T0" y="T1"/>
                </a:cxn>
                <a:cxn ang="T13">
                  <a:pos x="T2" y="T3"/>
                </a:cxn>
                <a:cxn ang="T14">
                  <a:pos x="T4" y="T5"/>
                </a:cxn>
                <a:cxn ang="T15">
                  <a:pos x="T6" y="T7"/>
                </a:cxn>
                <a:cxn ang="T16">
                  <a:pos x="T8" y="T9"/>
                </a:cxn>
                <a:cxn ang="T17">
                  <a:pos x="T10" y="T11"/>
                </a:cxn>
              </a:cxnLst>
              <a:rect l="T18" t="T19" r="T20" b="T21"/>
              <a:pathLst>
                <a:path w="136" h="1221">
                  <a:moveTo>
                    <a:pt x="0" y="1221"/>
                  </a:moveTo>
                  <a:lnTo>
                    <a:pt x="136" y="1221"/>
                  </a:lnTo>
                  <a:lnTo>
                    <a:pt x="136" y="0"/>
                  </a:lnTo>
                  <a:lnTo>
                    <a:pt x="0" y="0"/>
                  </a:lnTo>
                  <a:lnTo>
                    <a:pt x="0" y="1221"/>
                  </a:lnTo>
                  <a:close/>
                </a:path>
              </a:pathLst>
            </a:custGeom>
            <a:solidFill>
              <a:srgbClr val="D4D4CF"/>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15" name="Freeform 14"/>
            <p:cNvSpPr>
              <a:spLocks/>
            </p:cNvSpPr>
            <p:nvPr/>
          </p:nvSpPr>
          <p:spPr bwMode="auto">
            <a:xfrm>
              <a:off x="3635375" y="1828800"/>
              <a:ext cx="482600" cy="203200"/>
            </a:xfrm>
            <a:custGeom>
              <a:avLst/>
              <a:gdLst>
                <a:gd name="T0" fmla="*/ 2147483647 w 609"/>
                <a:gd name="T1" fmla="*/ 2147483647 h 254"/>
                <a:gd name="T2" fmla="*/ 2147483647 w 609"/>
                <a:gd name="T3" fmla="*/ 2147483647 h 254"/>
                <a:gd name="T4" fmla="*/ 2147483647 w 609"/>
                <a:gd name="T5" fmla="*/ 2147483647 h 254"/>
                <a:gd name="T6" fmla="*/ 2147483647 w 609"/>
                <a:gd name="T7" fmla="*/ 2147483647 h 254"/>
                <a:gd name="T8" fmla="*/ 2147483647 w 609"/>
                <a:gd name="T9" fmla="*/ 2147483647 h 254"/>
                <a:gd name="T10" fmla="*/ 2147483647 w 609"/>
                <a:gd name="T11" fmla="*/ 2147483647 h 254"/>
                <a:gd name="T12" fmla="*/ 2147483647 w 609"/>
                <a:gd name="T13" fmla="*/ 2147483647 h 254"/>
                <a:gd name="T14" fmla="*/ 2147483647 w 609"/>
                <a:gd name="T15" fmla="*/ 2147483647 h 254"/>
                <a:gd name="T16" fmla="*/ 2147483647 w 609"/>
                <a:gd name="T17" fmla="*/ 2147483647 h 254"/>
                <a:gd name="T18" fmla="*/ 2147483647 w 609"/>
                <a:gd name="T19" fmla="*/ 2147483647 h 254"/>
                <a:gd name="T20" fmla="*/ 2147483647 w 609"/>
                <a:gd name="T21" fmla="*/ 2147483647 h 254"/>
                <a:gd name="T22" fmla="*/ 2147483647 w 609"/>
                <a:gd name="T23" fmla="*/ 2147483647 h 254"/>
                <a:gd name="T24" fmla="*/ 2147483647 w 609"/>
                <a:gd name="T25" fmla="*/ 2147483647 h 254"/>
                <a:gd name="T26" fmla="*/ 2147483647 w 609"/>
                <a:gd name="T27" fmla="*/ 2147483647 h 254"/>
                <a:gd name="T28" fmla="*/ 2147483647 w 609"/>
                <a:gd name="T29" fmla="*/ 2147483647 h 254"/>
                <a:gd name="T30" fmla="*/ 2147483647 w 609"/>
                <a:gd name="T31" fmla="*/ 2147483647 h 254"/>
                <a:gd name="T32" fmla="*/ 2147483647 w 609"/>
                <a:gd name="T33" fmla="*/ 2147483647 h 254"/>
                <a:gd name="T34" fmla="*/ 2147483647 w 609"/>
                <a:gd name="T35" fmla="*/ 2147483647 h 254"/>
                <a:gd name="T36" fmla="*/ 2147483647 w 609"/>
                <a:gd name="T37" fmla="*/ 2147483647 h 254"/>
                <a:gd name="T38" fmla="*/ 2147483647 w 609"/>
                <a:gd name="T39" fmla="*/ 2147483647 h 254"/>
                <a:gd name="T40" fmla="*/ 2147483647 w 609"/>
                <a:gd name="T41" fmla="*/ 2147483647 h 254"/>
                <a:gd name="T42" fmla="*/ 2147483647 w 609"/>
                <a:gd name="T43" fmla="*/ 2147483647 h 254"/>
                <a:gd name="T44" fmla="*/ 2147483647 w 609"/>
                <a:gd name="T45" fmla="*/ 2147483647 h 254"/>
                <a:gd name="T46" fmla="*/ 2147483647 w 609"/>
                <a:gd name="T47" fmla="*/ 2147483647 h 254"/>
                <a:gd name="T48" fmla="*/ 2147483647 w 609"/>
                <a:gd name="T49" fmla="*/ 2147483647 h 254"/>
                <a:gd name="T50" fmla="*/ 2147483647 w 609"/>
                <a:gd name="T51" fmla="*/ 2147483647 h 254"/>
                <a:gd name="T52" fmla="*/ 2147483647 w 609"/>
                <a:gd name="T53" fmla="*/ 2147483647 h 254"/>
                <a:gd name="T54" fmla="*/ 2147483647 w 609"/>
                <a:gd name="T55" fmla="*/ 2147483647 h 254"/>
                <a:gd name="T56" fmla="*/ 2147483647 w 609"/>
                <a:gd name="T57" fmla="*/ 2147483647 h 254"/>
                <a:gd name="T58" fmla="*/ 2147483647 w 609"/>
                <a:gd name="T59" fmla="*/ 2147483647 h 254"/>
                <a:gd name="T60" fmla="*/ 2147483647 w 609"/>
                <a:gd name="T61" fmla="*/ 2147483647 h 254"/>
                <a:gd name="T62" fmla="*/ 2147483647 w 609"/>
                <a:gd name="T63" fmla="*/ 2147483647 h 254"/>
                <a:gd name="T64" fmla="*/ 2147483647 w 609"/>
                <a:gd name="T65" fmla="*/ 2147483647 h 254"/>
                <a:gd name="T66" fmla="*/ 2147483647 w 609"/>
                <a:gd name="T67" fmla="*/ 2147483647 h 254"/>
                <a:gd name="T68" fmla="*/ 2147483647 w 609"/>
                <a:gd name="T69" fmla="*/ 2147483647 h 254"/>
                <a:gd name="T70" fmla="*/ 2147483647 w 609"/>
                <a:gd name="T71" fmla="*/ 2147483647 h 254"/>
                <a:gd name="T72" fmla="*/ 2147483647 w 609"/>
                <a:gd name="T73" fmla="*/ 2147483647 h 254"/>
                <a:gd name="T74" fmla="*/ 2147483647 w 609"/>
                <a:gd name="T75" fmla="*/ 2147483647 h 254"/>
                <a:gd name="T76" fmla="*/ 2147483647 w 609"/>
                <a:gd name="T77" fmla="*/ 2147483647 h 254"/>
                <a:gd name="T78" fmla="*/ 2147483647 w 609"/>
                <a:gd name="T79" fmla="*/ 2147483647 h 254"/>
                <a:gd name="T80" fmla="*/ 2147483647 w 609"/>
                <a:gd name="T81" fmla="*/ 2147483647 h 254"/>
                <a:gd name="T82" fmla="*/ 2147483647 w 609"/>
                <a:gd name="T83" fmla="*/ 2147483647 h 254"/>
                <a:gd name="T84" fmla="*/ 0 w 609"/>
                <a:gd name="T85" fmla="*/ 0 h 254"/>
                <a:gd name="T86" fmla="*/ 0 w 609"/>
                <a:gd name="T87" fmla="*/ 2147483647 h 254"/>
                <a:gd name="T88" fmla="*/ 0 w 609"/>
                <a:gd name="T89" fmla="*/ 2147483647 h 254"/>
                <a:gd name="T90" fmla="*/ 0 w 609"/>
                <a:gd name="T91" fmla="*/ 2147483647 h 254"/>
                <a:gd name="T92" fmla="*/ 0 w 609"/>
                <a:gd name="T93" fmla="*/ 2147483647 h 254"/>
                <a:gd name="T94" fmla="*/ 0 w 609"/>
                <a:gd name="T95" fmla="*/ 2147483647 h 254"/>
                <a:gd name="T96" fmla="*/ 0 w 609"/>
                <a:gd name="T97" fmla="*/ 2147483647 h 254"/>
                <a:gd name="T98" fmla="*/ 0 w 609"/>
                <a:gd name="T99" fmla="*/ 2147483647 h 254"/>
                <a:gd name="T100" fmla="*/ 0 w 609"/>
                <a:gd name="T101" fmla="*/ 2147483647 h 254"/>
                <a:gd name="T102" fmla="*/ 0 w 609"/>
                <a:gd name="T103" fmla="*/ 2147483647 h 254"/>
                <a:gd name="T104" fmla="*/ 0 w 609"/>
                <a:gd name="T105" fmla="*/ 2147483647 h 254"/>
                <a:gd name="T106" fmla="*/ 0 w 609"/>
                <a:gd name="T107" fmla="*/ 2147483647 h 254"/>
                <a:gd name="T108" fmla="*/ 0 w 609"/>
                <a:gd name="T109" fmla="*/ 2147483647 h 254"/>
                <a:gd name="T110" fmla="*/ 0 w 609"/>
                <a:gd name="T111" fmla="*/ 2147483647 h 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09"/>
                <a:gd name="T169" fmla="*/ 0 h 254"/>
                <a:gd name="T170" fmla="*/ 609 w 609"/>
                <a:gd name="T171" fmla="*/ 254 h 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09" h="254">
                  <a:moveTo>
                    <a:pt x="0" y="130"/>
                  </a:moveTo>
                  <a:lnTo>
                    <a:pt x="1" y="130"/>
                  </a:lnTo>
                  <a:lnTo>
                    <a:pt x="7" y="133"/>
                  </a:lnTo>
                  <a:lnTo>
                    <a:pt x="13" y="139"/>
                  </a:lnTo>
                  <a:lnTo>
                    <a:pt x="18" y="144"/>
                  </a:lnTo>
                  <a:lnTo>
                    <a:pt x="24" y="150"/>
                  </a:lnTo>
                  <a:lnTo>
                    <a:pt x="30" y="155"/>
                  </a:lnTo>
                  <a:lnTo>
                    <a:pt x="34" y="160"/>
                  </a:lnTo>
                  <a:lnTo>
                    <a:pt x="41" y="166"/>
                  </a:lnTo>
                  <a:lnTo>
                    <a:pt x="49" y="171"/>
                  </a:lnTo>
                  <a:lnTo>
                    <a:pt x="56" y="177"/>
                  </a:lnTo>
                  <a:lnTo>
                    <a:pt x="64" y="180"/>
                  </a:lnTo>
                  <a:lnTo>
                    <a:pt x="67" y="184"/>
                  </a:lnTo>
                  <a:lnTo>
                    <a:pt x="71" y="186"/>
                  </a:lnTo>
                  <a:lnTo>
                    <a:pt x="77" y="189"/>
                  </a:lnTo>
                  <a:lnTo>
                    <a:pt x="83" y="193"/>
                  </a:lnTo>
                  <a:lnTo>
                    <a:pt x="88" y="195"/>
                  </a:lnTo>
                  <a:lnTo>
                    <a:pt x="94" y="198"/>
                  </a:lnTo>
                  <a:lnTo>
                    <a:pt x="100" y="202"/>
                  </a:lnTo>
                  <a:lnTo>
                    <a:pt x="105" y="206"/>
                  </a:lnTo>
                  <a:lnTo>
                    <a:pt x="113" y="207"/>
                  </a:lnTo>
                  <a:lnTo>
                    <a:pt x="118" y="213"/>
                  </a:lnTo>
                  <a:lnTo>
                    <a:pt x="128" y="215"/>
                  </a:lnTo>
                  <a:lnTo>
                    <a:pt x="135" y="220"/>
                  </a:lnTo>
                  <a:lnTo>
                    <a:pt x="137" y="220"/>
                  </a:lnTo>
                  <a:lnTo>
                    <a:pt x="139" y="222"/>
                  </a:lnTo>
                  <a:lnTo>
                    <a:pt x="143" y="224"/>
                  </a:lnTo>
                  <a:lnTo>
                    <a:pt x="149" y="227"/>
                  </a:lnTo>
                  <a:lnTo>
                    <a:pt x="154" y="227"/>
                  </a:lnTo>
                  <a:lnTo>
                    <a:pt x="162" y="231"/>
                  </a:lnTo>
                  <a:lnTo>
                    <a:pt x="165" y="231"/>
                  </a:lnTo>
                  <a:lnTo>
                    <a:pt x="171" y="235"/>
                  </a:lnTo>
                  <a:lnTo>
                    <a:pt x="177" y="235"/>
                  </a:lnTo>
                  <a:lnTo>
                    <a:pt x="181" y="238"/>
                  </a:lnTo>
                  <a:lnTo>
                    <a:pt x="186" y="238"/>
                  </a:lnTo>
                  <a:lnTo>
                    <a:pt x="190" y="240"/>
                  </a:lnTo>
                  <a:lnTo>
                    <a:pt x="198" y="240"/>
                  </a:lnTo>
                  <a:lnTo>
                    <a:pt x="203" y="242"/>
                  </a:lnTo>
                  <a:lnTo>
                    <a:pt x="209" y="244"/>
                  </a:lnTo>
                  <a:lnTo>
                    <a:pt x="215" y="245"/>
                  </a:lnTo>
                  <a:lnTo>
                    <a:pt x="222" y="247"/>
                  </a:lnTo>
                  <a:lnTo>
                    <a:pt x="230" y="249"/>
                  </a:lnTo>
                  <a:lnTo>
                    <a:pt x="235" y="249"/>
                  </a:lnTo>
                  <a:lnTo>
                    <a:pt x="243" y="251"/>
                  </a:lnTo>
                  <a:lnTo>
                    <a:pt x="250" y="251"/>
                  </a:lnTo>
                  <a:lnTo>
                    <a:pt x="258" y="253"/>
                  </a:lnTo>
                  <a:lnTo>
                    <a:pt x="265" y="253"/>
                  </a:lnTo>
                  <a:lnTo>
                    <a:pt x="273" y="253"/>
                  </a:lnTo>
                  <a:lnTo>
                    <a:pt x="282" y="254"/>
                  </a:lnTo>
                  <a:lnTo>
                    <a:pt x="290" y="254"/>
                  </a:lnTo>
                  <a:lnTo>
                    <a:pt x="297" y="254"/>
                  </a:lnTo>
                  <a:lnTo>
                    <a:pt x="307" y="254"/>
                  </a:lnTo>
                  <a:lnTo>
                    <a:pt x="314" y="254"/>
                  </a:lnTo>
                  <a:lnTo>
                    <a:pt x="324" y="254"/>
                  </a:lnTo>
                  <a:lnTo>
                    <a:pt x="331" y="253"/>
                  </a:lnTo>
                  <a:lnTo>
                    <a:pt x="341" y="253"/>
                  </a:lnTo>
                  <a:lnTo>
                    <a:pt x="350" y="251"/>
                  </a:lnTo>
                  <a:lnTo>
                    <a:pt x="360" y="251"/>
                  </a:lnTo>
                  <a:lnTo>
                    <a:pt x="367" y="249"/>
                  </a:lnTo>
                  <a:lnTo>
                    <a:pt x="379" y="247"/>
                  </a:lnTo>
                  <a:lnTo>
                    <a:pt x="388" y="244"/>
                  </a:lnTo>
                  <a:lnTo>
                    <a:pt x="397" y="242"/>
                  </a:lnTo>
                  <a:lnTo>
                    <a:pt x="407" y="240"/>
                  </a:lnTo>
                  <a:lnTo>
                    <a:pt x="416" y="238"/>
                  </a:lnTo>
                  <a:lnTo>
                    <a:pt x="428" y="235"/>
                  </a:lnTo>
                  <a:lnTo>
                    <a:pt x="437" y="231"/>
                  </a:lnTo>
                  <a:lnTo>
                    <a:pt x="446" y="227"/>
                  </a:lnTo>
                  <a:lnTo>
                    <a:pt x="456" y="224"/>
                  </a:lnTo>
                  <a:lnTo>
                    <a:pt x="465" y="218"/>
                  </a:lnTo>
                  <a:lnTo>
                    <a:pt x="477" y="215"/>
                  </a:lnTo>
                  <a:lnTo>
                    <a:pt x="488" y="209"/>
                  </a:lnTo>
                  <a:lnTo>
                    <a:pt x="497" y="204"/>
                  </a:lnTo>
                  <a:lnTo>
                    <a:pt x="509" y="198"/>
                  </a:lnTo>
                  <a:lnTo>
                    <a:pt x="518" y="193"/>
                  </a:lnTo>
                  <a:lnTo>
                    <a:pt x="527" y="186"/>
                  </a:lnTo>
                  <a:lnTo>
                    <a:pt x="539" y="179"/>
                  </a:lnTo>
                  <a:lnTo>
                    <a:pt x="548" y="171"/>
                  </a:lnTo>
                  <a:lnTo>
                    <a:pt x="560" y="164"/>
                  </a:lnTo>
                  <a:lnTo>
                    <a:pt x="569" y="155"/>
                  </a:lnTo>
                  <a:lnTo>
                    <a:pt x="580" y="146"/>
                  </a:lnTo>
                  <a:lnTo>
                    <a:pt x="590" y="137"/>
                  </a:lnTo>
                  <a:lnTo>
                    <a:pt x="601" y="130"/>
                  </a:lnTo>
                  <a:lnTo>
                    <a:pt x="607" y="130"/>
                  </a:lnTo>
                  <a:lnTo>
                    <a:pt x="609" y="130"/>
                  </a:lnTo>
                  <a:lnTo>
                    <a:pt x="609" y="0"/>
                  </a:lnTo>
                  <a:lnTo>
                    <a:pt x="0" y="0"/>
                  </a:lnTo>
                  <a:lnTo>
                    <a:pt x="0" y="3"/>
                  </a:lnTo>
                  <a:lnTo>
                    <a:pt x="0" y="9"/>
                  </a:lnTo>
                  <a:lnTo>
                    <a:pt x="0" y="18"/>
                  </a:lnTo>
                  <a:lnTo>
                    <a:pt x="0" y="21"/>
                  </a:lnTo>
                  <a:lnTo>
                    <a:pt x="0" y="27"/>
                  </a:lnTo>
                  <a:lnTo>
                    <a:pt x="0" y="31"/>
                  </a:lnTo>
                  <a:lnTo>
                    <a:pt x="0" y="36"/>
                  </a:lnTo>
                  <a:lnTo>
                    <a:pt x="0" y="41"/>
                  </a:lnTo>
                  <a:lnTo>
                    <a:pt x="0" y="47"/>
                  </a:lnTo>
                  <a:lnTo>
                    <a:pt x="0" y="52"/>
                  </a:lnTo>
                  <a:lnTo>
                    <a:pt x="0" y="59"/>
                  </a:lnTo>
                  <a:lnTo>
                    <a:pt x="0" y="65"/>
                  </a:lnTo>
                  <a:lnTo>
                    <a:pt x="0" y="70"/>
                  </a:lnTo>
                  <a:lnTo>
                    <a:pt x="0" y="76"/>
                  </a:lnTo>
                  <a:lnTo>
                    <a:pt x="0" y="83"/>
                  </a:lnTo>
                  <a:lnTo>
                    <a:pt x="0" y="86"/>
                  </a:lnTo>
                  <a:lnTo>
                    <a:pt x="0" y="92"/>
                  </a:lnTo>
                  <a:lnTo>
                    <a:pt x="0" y="97"/>
                  </a:lnTo>
                  <a:lnTo>
                    <a:pt x="0" y="103"/>
                  </a:lnTo>
                  <a:lnTo>
                    <a:pt x="0" y="108"/>
                  </a:lnTo>
                  <a:lnTo>
                    <a:pt x="0" y="112"/>
                  </a:lnTo>
                  <a:lnTo>
                    <a:pt x="0" y="115"/>
                  </a:lnTo>
                  <a:lnTo>
                    <a:pt x="0" y="121"/>
                  </a:lnTo>
                  <a:lnTo>
                    <a:pt x="0" y="124"/>
                  </a:lnTo>
                  <a:lnTo>
                    <a:pt x="0" y="130"/>
                  </a:lnTo>
                  <a:close/>
                </a:path>
              </a:pathLst>
            </a:custGeom>
            <a:solidFill>
              <a:srgbClr val="D4D4CF"/>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16" name="Freeform 15"/>
            <p:cNvSpPr>
              <a:spLocks/>
            </p:cNvSpPr>
            <p:nvPr/>
          </p:nvSpPr>
          <p:spPr bwMode="auto">
            <a:xfrm>
              <a:off x="3721100" y="2847975"/>
              <a:ext cx="1428750" cy="87312"/>
            </a:xfrm>
            <a:custGeom>
              <a:avLst/>
              <a:gdLst>
                <a:gd name="T0" fmla="*/ 0 w 1800"/>
                <a:gd name="T1" fmla="*/ 2147483647 h 111"/>
                <a:gd name="T2" fmla="*/ 2147483647 w 1800"/>
                <a:gd name="T3" fmla="*/ 2147483647 h 111"/>
                <a:gd name="T4" fmla="*/ 2147483647 w 1800"/>
                <a:gd name="T5" fmla="*/ 0 h 111"/>
                <a:gd name="T6" fmla="*/ 0 w 1800"/>
                <a:gd name="T7" fmla="*/ 0 h 111"/>
                <a:gd name="T8" fmla="*/ 0 w 1800"/>
                <a:gd name="T9" fmla="*/ 2147483647 h 111"/>
                <a:gd name="T10" fmla="*/ 0 w 1800"/>
                <a:gd name="T11" fmla="*/ 2147483647 h 111"/>
                <a:gd name="T12" fmla="*/ 0 60000 65536"/>
                <a:gd name="T13" fmla="*/ 0 60000 65536"/>
                <a:gd name="T14" fmla="*/ 0 60000 65536"/>
                <a:gd name="T15" fmla="*/ 0 60000 65536"/>
                <a:gd name="T16" fmla="*/ 0 60000 65536"/>
                <a:gd name="T17" fmla="*/ 0 60000 65536"/>
                <a:gd name="T18" fmla="*/ 0 w 1800"/>
                <a:gd name="T19" fmla="*/ 0 h 111"/>
                <a:gd name="T20" fmla="*/ 1800 w 1800"/>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800" h="111">
                  <a:moveTo>
                    <a:pt x="0" y="111"/>
                  </a:moveTo>
                  <a:lnTo>
                    <a:pt x="1800" y="111"/>
                  </a:lnTo>
                  <a:lnTo>
                    <a:pt x="1800" y="0"/>
                  </a:lnTo>
                  <a:lnTo>
                    <a:pt x="0" y="0"/>
                  </a:lnTo>
                  <a:lnTo>
                    <a:pt x="0" y="111"/>
                  </a:lnTo>
                  <a:close/>
                </a:path>
              </a:pathLst>
            </a:custGeom>
            <a:solidFill>
              <a:srgbClr val="B8B0B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17" name="Freeform 16"/>
            <p:cNvSpPr>
              <a:spLocks/>
            </p:cNvSpPr>
            <p:nvPr/>
          </p:nvSpPr>
          <p:spPr bwMode="auto">
            <a:xfrm>
              <a:off x="4748213" y="1833562"/>
              <a:ext cx="508000" cy="201613"/>
            </a:xfrm>
            <a:custGeom>
              <a:avLst/>
              <a:gdLst>
                <a:gd name="T0" fmla="*/ 0 w 639"/>
                <a:gd name="T1" fmla="*/ 2147483647 h 255"/>
                <a:gd name="T2" fmla="*/ 2147483647 w 639"/>
                <a:gd name="T3" fmla="*/ 2147483647 h 255"/>
                <a:gd name="T4" fmla="*/ 2147483647 w 639"/>
                <a:gd name="T5" fmla="*/ 2147483647 h 255"/>
                <a:gd name="T6" fmla="*/ 2147483647 w 639"/>
                <a:gd name="T7" fmla="*/ 2147483647 h 255"/>
                <a:gd name="T8" fmla="*/ 2147483647 w 639"/>
                <a:gd name="T9" fmla="*/ 2147483647 h 255"/>
                <a:gd name="T10" fmla="*/ 2147483647 w 639"/>
                <a:gd name="T11" fmla="*/ 2147483647 h 255"/>
                <a:gd name="T12" fmla="*/ 2147483647 w 639"/>
                <a:gd name="T13" fmla="*/ 2147483647 h 255"/>
                <a:gd name="T14" fmla="*/ 2147483647 w 639"/>
                <a:gd name="T15" fmla="*/ 2147483647 h 255"/>
                <a:gd name="T16" fmla="*/ 2147483647 w 639"/>
                <a:gd name="T17" fmla="*/ 2147483647 h 255"/>
                <a:gd name="T18" fmla="*/ 2147483647 w 639"/>
                <a:gd name="T19" fmla="*/ 2147483647 h 255"/>
                <a:gd name="T20" fmla="*/ 2147483647 w 639"/>
                <a:gd name="T21" fmla="*/ 2147483647 h 255"/>
                <a:gd name="T22" fmla="*/ 2147483647 w 639"/>
                <a:gd name="T23" fmla="*/ 2147483647 h 255"/>
                <a:gd name="T24" fmla="*/ 2147483647 w 639"/>
                <a:gd name="T25" fmla="*/ 2147483647 h 255"/>
                <a:gd name="T26" fmla="*/ 2147483647 w 639"/>
                <a:gd name="T27" fmla="*/ 2147483647 h 255"/>
                <a:gd name="T28" fmla="*/ 2147483647 w 639"/>
                <a:gd name="T29" fmla="*/ 2147483647 h 255"/>
                <a:gd name="T30" fmla="*/ 2147483647 w 639"/>
                <a:gd name="T31" fmla="*/ 2147483647 h 255"/>
                <a:gd name="T32" fmla="*/ 2147483647 w 639"/>
                <a:gd name="T33" fmla="*/ 2147483647 h 255"/>
                <a:gd name="T34" fmla="*/ 2147483647 w 639"/>
                <a:gd name="T35" fmla="*/ 2147483647 h 255"/>
                <a:gd name="T36" fmla="*/ 2147483647 w 639"/>
                <a:gd name="T37" fmla="*/ 2147483647 h 255"/>
                <a:gd name="T38" fmla="*/ 2147483647 w 639"/>
                <a:gd name="T39" fmla="*/ 2147483647 h 255"/>
                <a:gd name="T40" fmla="*/ 2147483647 w 639"/>
                <a:gd name="T41" fmla="*/ 2147483647 h 255"/>
                <a:gd name="T42" fmla="*/ 2147483647 w 639"/>
                <a:gd name="T43" fmla="*/ 2147483647 h 255"/>
                <a:gd name="T44" fmla="*/ 2147483647 w 639"/>
                <a:gd name="T45" fmla="*/ 2147483647 h 255"/>
                <a:gd name="T46" fmla="*/ 2147483647 w 639"/>
                <a:gd name="T47" fmla="*/ 2147483647 h 255"/>
                <a:gd name="T48" fmla="*/ 2147483647 w 639"/>
                <a:gd name="T49" fmla="*/ 2147483647 h 255"/>
                <a:gd name="T50" fmla="*/ 2147483647 w 639"/>
                <a:gd name="T51" fmla="*/ 2147483647 h 255"/>
                <a:gd name="T52" fmla="*/ 2147483647 w 639"/>
                <a:gd name="T53" fmla="*/ 2147483647 h 255"/>
                <a:gd name="T54" fmla="*/ 2147483647 w 639"/>
                <a:gd name="T55" fmla="*/ 2147483647 h 255"/>
                <a:gd name="T56" fmla="*/ 2147483647 w 639"/>
                <a:gd name="T57" fmla="*/ 2147483647 h 255"/>
                <a:gd name="T58" fmla="*/ 2147483647 w 639"/>
                <a:gd name="T59" fmla="*/ 2147483647 h 255"/>
                <a:gd name="T60" fmla="*/ 2147483647 w 639"/>
                <a:gd name="T61" fmla="*/ 2147483647 h 255"/>
                <a:gd name="T62" fmla="*/ 2147483647 w 639"/>
                <a:gd name="T63" fmla="*/ 2147483647 h 255"/>
                <a:gd name="T64" fmla="*/ 2147483647 w 639"/>
                <a:gd name="T65" fmla="*/ 2147483647 h 255"/>
                <a:gd name="T66" fmla="*/ 2147483647 w 639"/>
                <a:gd name="T67" fmla="*/ 2147483647 h 255"/>
                <a:gd name="T68" fmla="*/ 2147483647 w 639"/>
                <a:gd name="T69" fmla="*/ 2147483647 h 255"/>
                <a:gd name="T70" fmla="*/ 2147483647 w 639"/>
                <a:gd name="T71" fmla="*/ 2147483647 h 255"/>
                <a:gd name="T72" fmla="*/ 2147483647 w 639"/>
                <a:gd name="T73" fmla="*/ 2147483647 h 255"/>
                <a:gd name="T74" fmla="*/ 2147483647 w 639"/>
                <a:gd name="T75" fmla="*/ 2147483647 h 255"/>
                <a:gd name="T76" fmla="*/ 2147483647 w 639"/>
                <a:gd name="T77" fmla="*/ 2147483647 h 255"/>
                <a:gd name="T78" fmla="*/ 2147483647 w 639"/>
                <a:gd name="T79" fmla="*/ 2147483647 h 255"/>
                <a:gd name="T80" fmla="*/ 2147483647 w 639"/>
                <a:gd name="T81" fmla="*/ 2147483647 h 255"/>
                <a:gd name="T82" fmla="*/ 2147483647 w 639"/>
                <a:gd name="T83" fmla="*/ 2147483647 h 255"/>
                <a:gd name="T84" fmla="*/ 2147483647 w 639"/>
                <a:gd name="T85" fmla="*/ 2147483647 h 255"/>
                <a:gd name="T86" fmla="*/ 0 w 639"/>
                <a:gd name="T87" fmla="*/ 0 h 255"/>
                <a:gd name="T88" fmla="*/ 0 w 639"/>
                <a:gd name="T89" fmla="*/ 2147483647 h 255"/>
                <a:gd name="T90" fmla="*/ 0 w 639"/>
                <a:gd name="T91" fmla="*/ 2147483647 h 255"/>
                <a:gd name="T92" fmla="*/ 0 w 639"/>
                <a:gd name="T93" fmla="*/ 2147483647 h 255"/>
                <a:gd name="T94" fmla="*/ 0 w 639"/>
                <a:gd name="T95" fmla="*/ 2147483647 h 255"/>
                <a:gd name="T96" fmla="*/ 0 w 639"/>
                <a:gd name="T97" fmla="*/ 2147483647 h 255"/>
                <a:gd name="T98" fmla="*/ 0 w 639"/>
                <a:gd name="T99" fmla="*/ 2147483647 h 255"/>
                <a:gd name="T100" fmla="*/ 0 w 639"/>
                <a:gd name="T101" fmla="*/ 2147483647 h 255"/>
                <a:gd name="T102" fmla="*/ 0 w 639"/>
                <a:gd name="T103" fmla="*/ 2147483647 h 255"/>
                <a:gd name="T104" fmla="*/ 0 w 639"/>
                <a:gd name="T105" fmla="*/ 2147483647 h 255"/>
                <a:gd name="T106" fmla="*/ 0 w 639"/>
                <a:gd name="T107" fmla="*/ 2147483647 h 255"/>
                <a:gd name="T108" fmla="*/ 0 w 639"/>
                <a:gd name="T109" fmla="*/ 2147483647 h 255"/>
                <a:gd name="T110" fmla="*/ 0 w 639"/>
                <a:gd name="T111" fmla="*/ 2147483647 h 255"/>
                <a:gd name="T112" fmla="*/ 0 w 639"/>
                <a:gd name="T113" fmla="*/ 2147483647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9"/>
                <a:gd name="T172" fmla="*/ 0 h 255"/>
                <a:gd name="T173" fmla="*/ 639 w 639"/>
                <a:gd name="T174" fmla="*/ 255 h 2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9" h="255">
                  <a:moveTo>
                    <a:pt x="0" y="130"/>
                  </a:moveTo>
                  <a:lnTo>
                    <a:pt x="0" y="130"/>
                  </a:lnTo>
                  <a:lnTo>
                    <a:pt x="0" y="132"/>
                  </a:lnTo>
                  <a:lnTo>
                    <a:pt x="2" y="132"/>
                  </a:lnTo>
                  <a:lnTo>
                    <a:pt x="8" y="137"/>
                  </a:lnTo>
                  <a:lnTo>
                    <a:pt x="13" y="141"/>
                  </a:lnTo>
                  <a:lnTo>
                    <a:pt x="19" y="146"/>
                  </a:lnTo>
                  <a:lnTo>
                    <a:pt x="25" y="152"/>
                  </a:lnTo>
                  <a:lnTo>
                    <a:pt x="30" y="157"/>
                  </a:lnTo>
                  <a:lnTo>
                    <a:pt x="36" y="163"/>
                  </a:lnTo>
                  <a:lnTo>
                    <a:pt x="44" y="168"/>
                  </a:lnTo>
                  <a:lnTo>
                    <a:pt x="51" y="174"/>
                  </a:lnTo>
                  <a:lnTo>
                    <a:pt x="59" y="177"/>
                  </a:lnTo>
                  <a:lnTo>
                    <a:pt x="66" y="183"/>
                  </a:lnTo>
                  <a:lnTo>
                    <a:pt x="70" y="184"/>
                  </a:lnTo>
                  <a:lnTo>
                    <a:pt x="76" y="188"/>
                  </a:lnTo>
                  <a:lnTo>
                    <a:pt x="81" y="190"/>
                  </a:lnTo>
                  <a:lnTo>
                    <a:pt x="87" y="193"/>
                  </a:lnTo>
                  <a:lnTo>
                    <a:pt x="91" y="197"/>
                  </a:lnTo>
                  <a:lnTo>
                    <a:pt x="98" y="199"/>
                  </a:lnTo>
                  <a:lnTo>
                    <a:pt x="104" y="202"/>
                  </a:lnTo>
                  <a:lnTo>
                    <a:pt x="111" y="206"/>
                  </a:lnTo>
                  <a:lnTo>
                    <a:pt x="117" y="210"/>
                  </a:lnTo>
                  <a:lnTo>
                    <a:pt x="126" y="213"/>
                  </a:lnTo>
                  <a:lnTo>
                    <a:pt x="134" y="217"/>
                  </a:lnTo>
                  <a:lnTo>
                    <a:pt x="142" y="222"/>
                  </a:lnTo>
                  <a:lnTo>
                    <a:pt x="143" y="222"/>
                  </a:lnTo>
                  <a:lnTo>
                    <a:pt x="145" y="222"/>
                  </a:lnTo>
                  <a:lnTo>
                    <a:pt x="149" y="224"/>
                  </a:lnTo>
                  <a:lnTo>
                    <a:pt x="155" y="226"/>
                  </a:lnTo>
                  <a:lnTo>
                    <a:pt x="160" y="230"/>
                  </a:lnTo>
                  <a:lnTo>
                    <a:pt x="170" y="231"/>
                  </a:lnTo>
                  <a:lnTo>
                    <a:pt x="174" y="233"/>
                  </a:lnTo>
                  <a:lnTo>
                    <a:pt x="179" y="235"/>
                  </a:lnTo>
                  <a:lnTo>
                    <a:pt x="185" y="235"/>
                  </a:lnTo>
                  <a:lnTo>
                    <a:pt x="189" y="239"/>
                  </a:lnTo>
                  <a:lnTo>
                    <a:pt x="194" y="239"/>
                  </a:lnTo>
                  <a:lnTo>
                    <a:pt x="200" y="240"/>
                  </a:lnTo>
                  <a:lnTo>
                    <a:pt x="206" y="242"/>
                  </a:lnTo>
                  <a:lnTo>
                    <a:pt x="211" y="244"/>
                  </a:lnTo>
                  <a:lnTo>
                    <a:pt x="219" y="244"/>
                  </a:lnTo>
                  <a:lnTo>
                    <a:pt x="225" y="246"/>
                  </a:lnTo>
                  <a:lnTo>
                    <a:pt x="232" y="246"/>
                  </a:lnTo>
                  <a:lnTo>
                    <a:pt x="240" y="248"/>
                  </a:lnTo>
                  <a:lnTo>
                    <a:pt x="247" y="249"/>
                  </a:lnTo>
                  <a:lnTo>
                    <a:pt x="255" y="249"/>
                  </a:lnTo>
                  <a:lnTo>
                    <a:pt x="262" y="251"/>
                  </a:lnTo>
                  <a:lnTo>
                    <a:pt x="270" y="253"/>
                  </a:lnTo>
                  <a:lnTo>
                    <a:pt x="277" y="253"/>
                  </a:lnTo>
                  <a:lnTo>
                    <a:pt x="285" y="253"/>
                  </a:lnTo>
                  <a:lnTo>
                    <a:pt x="294" y="255"/>
                  </a:lnTo>
                  <a:lnTo>
                    <a:pt x="304" y="255"/>
                  </a:lnTo>
                  <a:lnTo>
                    <a:pt x="311" y="255"/>
                  </a:lnTo>
                  <a:lnTo>
                    <a:pt x="321" y="255"/>
                  </a:lnTo>
                  <a:lnTo>
                    <a:pt x="330" y="255"/>
                  </a:lnTo>
                  <a:lnTo>
                    <a:pt x="340" y="255"/>
                  </a:lnTo>
                  <a:lnTo>
                    <a:pt x="347" y="253"/>
                  </a:lnTo>
                  <a:lnTo>
                    <a:pt x="356" y="253"/>
                  </a:lnTo>
                  <a:lnTo>
                    <a:pt x="366" y="251"/>
                  </a:lnTo>
                  <a:lnTo>
                    <a:pt x="377" y="251"/>
                  </a:lnTo>
                  <a:lnTo>
                    <a:pt x="387" y="249"/>
                  </a:lnTo>
                  <a:lnTo>
                    <a:pt x="396" y="248"/>
                  </a:lnTo>
                  <a:lnTo>
                    <a:pt x="406" y="246"/>
                  </a:lnTo>
                  <a:lnTo>
                    <a:pt x="417" y="244"/>
                  </a:lnTo>
                  <a:lnTo>
                    <a:pt x="426" y="240"/>
                  </a:lnTo>
                  <a:lnTo>
                    <a:pt x="438" y="239"/>
                  </a:lnTo>
                  <a:lnTo>
                    <a:pt x="449" y="235"/>
                  </a:lnTo>
                  <a:lnTo>
                    <a:pt x="458" y="233"/>
                  </a:lnTo>
                  <a:lnTo>
                    <a:pt x="470" y="228"/>
                  </a:lnTo>
                  <a:lnTo>
                    <a:pt x="479" y="224"/>
                  </a:lnTo>
                  <a:lnTo>
                    <a:pt x="490" y="220"/>
                  </a:lnTo>
                  <a:lnTo>
                    <a:pt x="500" y="215"/>
                  </a:lnTo>
                  <a:lnTo>
                    <a:pt x="511" y="210"/>
                  </a:lnTo>
                  <a:lnTo>
                    <a:pt x="521" y="204"/>
                  </a:lnTo>
                  <a:lnTo>
                    <a:pt x="532" y="199"/>
                  </a:lnTo>
                  <a:lnTo>
                    <a:pt x="543" y="193"/>
                  </a:lnTo>
                  <a:lnTo>
                    <a:pt x="554" y="188"/>
                  </a:lnTo>
                  <a:lnTo>
                    <a:pt x="564" y="181"/>
                  </a:lnTo>
                  <a:lnTo>
                    <a:pt x="575" y="174"/>
                  </a:lnTo>
                  <a:lnTo>
                    <a:pt x="586" y="166"/>
                  </a:lnTo>
                  <a:lnTo>
                    <a:pt x="598" y="157"/>
                  </a:lnTo>
                  <a:lnTo>
                    <a:pt x="607" y="150"/>
                  </a:lnTo>
                  <a:lnTo>
                    <a:pt x="619" y="139"/>
                  </a:lnTo>
                  <a:lnTo>
                    <a:pt x="630" y="132"/>
                  </a:lnTo>
                  <a:lnTo>
                    <a:pt x="637" y="132"/>
                  </a:lnTo>
                  <a:lnTo>
                    <a:pt x="639" y="132"/>
                  </a:lnTo>
                  <a:lnTo>
                    <a:pt x="639" y="0"/>
                  </a:lnTo>
                  <a:lnTo>
                    <a:pt x="0" y="0"/>
                  </a:lnTo>
                  <a:lnTo>
                    <a:pt x="0" y="4"/>
                  </a:lnTo>
                  <a:lnTo>
                    <a:pt x="0" y="11"/>
                  </a:lnTo>
                  <a:lnTo>
                    <a:pt x="0" y="18"/>
                  </a:lnTo>
                  <a:lnTo>
                    <a:pt x="0" y="22"/>
                  </a:lnTo>
                  <a:lnTo>
                    <a:pt x="0" y="27"/>
                  </a:lnTo>
                  <a:lnTo>
                    <a:pt x="0" y="33"/>
                  </a:lnTo>
                  <a:lnTo>
                    <a:pt x="0" y="36"/>
                  </a:lnTo>
                  <a:lnTo>
                    <a:pt x="0" y="42"/>
                  </a:lnTo>
                  <a:lnTo>
                    <a:pt x="0" y="47"/>
                  </a:lnTo>
                  <a:lnTo>
                    <a:pt x="0" y="54"/>
                  </a:lnTo>
                  <a:lnTo>
                    <a:pt x="0" y="60"/>
                  </a:lnTo>
                  <a:lnTo>
                    <a:pt x="0" y="65"/>
                  </a:lnTo>
                  <a:lnTo>
                    <a:pt x="0" y="71"/>
                  </a:lnTo>
                  <a:lnTo>
                    <a:pt x="0" y="78"/>
                  </a:lnTo>
                  <a:lnTo>
                    <a:pt x="0" y="83"/>
                  </a:lnTo>
                  <a:lnTo>
                    <a:pt x="0" y="89"/>
                  </a:lnTo>
                  <a:lnTo>
                    <a:pt x="0" y="92"/>
                  </a:lnTo>
                  <a:lnTo>
                    <a:pt x="0" y="98"/>
                  </a:lnTo>
                  <a:lnTo>
                    <a:pt x="0" y="105"/>
                  </a:lnTo>
                  <a:lnTo>
                    <a:pt x="0" y="109"/>
                  </a:lnTo>
                  <a:lnTo>
                    <a:pt x="0" y="112"/>
                  </a:lnTo>
                  <a:lnTo>
                    <a:pt x="0" y="116"/>
                  </a:lnTo>
                  <a:lnTo>
                    <a:pt x="0" y="121"/>
                  </a:lnTo>
                  <a:lnTo>
                    <a:pt x="0" y="127"/>
                  </a:lnTo>
                  <a:lnTo>
                    <a:pt x="0" y="130"/>
                  </a:lnTo>
                  <a:close/>
                </a:path>
              </a:pathLst>
            </a:custGeom>
            <a:solidFill>
              <a:srgbClr val="D4D4CF"/>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grpSp>
          <p:nvGrpSpPr>
            <p:cNvPr id="18" name="Group 17"/>
            <p:cNvGrpSpPr>
              <a:grpSpLocks/>
            </p:cNvGrpSpPr>
            <p:nvPr/>
          </p:nvGrpSpPr>
          <p:grpSpPr bwMode="auto">
            <a:xfrm>
              <a:off x="4192588" y="2070100"/>
              <a:ext cx="530225" cy="417511"/>
              <a:chOff x="1778" y="304"/>
              <a:chExt cx="634" cy="499"/>
            </a:xfrm>
          </p:grpSpPr>
          <p:sp>
            <p:nvSpPr>
              <p:cNvPr id="44" name="Freeform 43"/>
              <p:cNvSpPr>
                <a:spLocks/>
              </p:cNvSpPr>
              <p:nvPr/>
            </p:nvSpPr>
            <p:spPr bwMode="auto">
              <a:xfrm>
                <a:off x="1787" y="304"/>
                <a:ext cx="625" cy="375"/>
              </a:xfrm>
              <a:custGeom>
                <a:avLst/>
                <a:gdLst>
                  <a:gd name="T0" fmla="*/ 0 w 1250"/>
                  <a:gd name="T1" fmla="*/ 6 h 749"/>
                  <a:gd name="T2" fmla="*/ 13 w 1250"/>
                  <a:gd name="T3" fmla="*/ 0 h 749"/>
                  <a:gd name="T4" fmla="*/ 39 w 1250"/>
                  <a:gd name="T5" fmla="*/ 8 h 749"/>
                  <a:gd name="T6" fmla="*/ 39 w 1250"/>
                  <a:gd name="T7" fmla="*/ 18 h 749"/>
                  <a:gd name="T8" fmla="*/ 31 w 1250"/>
                  <a:gd name="T9" fmla="*/ 24 h 749"/>
                  <a:gd name="T10" fmla="*/ 0 w 1250"/>
                  <a:gd name="T11" fmla="*/ 6 h 749"/>
                  <a:gd name="T12" fmla="*/ 0 w 1250"/>
                  <a:gd name="T13" fmla="*/ 6 h 749"/>
                  <a:gd name="T14" fmla="*/ 0 60000 65536"/>
                  <a:gd name="T15" fmla="*/ 0 60000 65536"/>
                  <a:gd name="T16" fmla="*/ 0 60000 65536"/>
                  <a:gd name="T17" fmla="*/ 0 60000 65536"/>
                  <a:gd name="T18" fmla="*/ 0 60000 65536"/>
                  <a:gd name="T19" fmla="*/ 0 60000 65536"/>
                  <a:gd name="T20" fmla="*/ 0 60000 65536"/>
                  <a:gd name="T21" fmla="*/ 0 w 1250"/>
                  <a:gd name="T22" fmla="*/ 0 h 749"/>
                  <a:gd name="T23" fmla="*/ 1250 w 1250"/>
                  <a:gd name="T24" fmla="*/ 749 h 7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0" h="749">
                    <a:moveTo>
                      <a:pt x="0" y="180"/>
                    </a:moveTo>
                    <a:lnTo>
                      <a:pt x="418" y="0"/>
                    </a:lnTo>
                    <a:lnTo>
                      <a:pt x="1250" y="236"/>
                    </a:lnTo>
                    <a:lnTo>
                      <a:pt x="1246" y="565"/>
                    </a:lnTo>
                    <a:lnTo>
                      <a:pt x="1012" y="749"/>
                    </a:lnTo>
                    <a:lnTo>
                      <a:pt x="0" y="180"/>
                    </a:lnTo>
                    <a:close/>
                  </a:path>
                </a:pathLst>
              </a:custGeom>
              <a:solidFill>
                <a:srgbClr val="B3D996"/>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45" name="Freeform 44"/>
              <p:cNvSpPr>
                <a:spLocks/>
              </p:cNvSpPr>
              <p:nvPr/>
            </p:nvSpPr>
            <p:spPr bwMode="auto">
              <a:xfrm>
                <a:off x="1787" y="393"/>
                <a:ext cx="507" cy="288"/>
              </a:xfrm>
              <a:custGeom>
                <a:avLst/>
                <a:gdLst>
                  <a:gd name="T0" fmla="*/ 0 w 1014"/>
                  <a:gd name="T1" fmla="*/ 0 h 575"/>
                  <a:gd name="T2" fmla="*/ 32 w 1014"/>
                  <a:gd name="T3" fmla="*/ 9 h 575"/>
                  <a:gd name="T4" fmla="*/ 32 w 1014"/>
                  <a:gd name="T5" fmla="*/ 18 h 575"/>
                  <a:gd name="T6" fmla="*/ 1 w 1014"/>
                  <a:gd name="T7" fmla="*/ 10 h 575"/>
                  <a:gd name="T8" fmla="*/ 0 w 1014"/>
                  <a:gd name="T9" fmla="*/ 0 h 575"/>
                  <a:gd name="T10" fmla="*/ 0 w 1014"/>
                  <a:gd name="T11" fmla="*/ 0 h 575"/>
                  <a:gd name="T12" fmla="*/ 0 60000 65536"/>
                  <a:gd name="T13" fmla="*/ 0 60000 65536"/>
                  <a:gd name="T14" fmla="*/ 0 60000 65536"/>
                  <a:gd name="T15" fmla="*/ 0 60000 65536"/>
                  <a:gd name="T16" fmla="*/ 0 60000 65536"/>
                  <a:gd name="T17" fmla="*/ 0 60000 65536"/>
                  <a:gd name="T18" fmla="*/ 0 w 1014"/>
                  <a:gd name="T19" fmla="*/ 0 h 575"/>
                  <a:gd name="T20" fmla="*/ 1014 w 1014"/>
                  <a:gd name="T21" fmla="*/ 575 h 575"/>
                </a:gdLst>
                <a:ahLst/>
                <a:cxnLst>
                  <a:cxn ang="T12">
                    <a:pos x="T0" y="T1"/>
                  </a:cxn>
                  <a:cxn ang="T13">
                    <a:pos x="T2" y="T3"/>
                  </a:cxn>
                  <a:cxn ang="T14">
                    <a:pos x="T4" y="T5"/>
                  </a:cxn>
                  <a:cxn ang="T15">
                    <a:pos x="T6" y="T7"/>
                  </a:cxn>
                  <a:cxn ang="T16">
                    <a:pos x="T8" y="T9"/>
                  </a:cxn>
                  <a:cxn ang="T17">
                    <a:pos x="T10" y="T11"/>
                  </a:cxn>
                </a:cxnLst>
                <a:rect l="T18" t="T19" r="T20" b="T21"/>
                <a:pathLst>
                  <a:path w="1014" h="575">
                    <a:moveTo>
                      <a:pt x="0" y="0"/>
                    </a:moveTo>
                    <a:lnTo>
                      <a:pt x="1010" y="276"/>
                    </a:lnTo>
                    <a:lnTo>
                      <a:pt x="1014" y="575"/>
                    </a:lnTo>
                    <a:lnTo>
                      <a:pt x="7" y="301"/>
                    </a:lnTo>
                    <a:lnTo>
                      <a:pt x="0" y="0"/>
                    </a:lnTo>
                    <a:close/>
                  </a:path>
                </a:pathLst>
              </a:custGeom>
              <a:solidFill>
                <a:srgbClr val="006B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46" name="Freeform 45"/>
              <p:cNvSpPr>
                <a:spLocks/>
              </p:cNvSpPr>
              <p:nvPr/>
            </p:nvSpPr>
            <p:spPr bwMode="auto">
              <a:xfrm>
                <a:off x="1803" y="486"/>
                <a:ext cx="459" cy="140"/>
              </a:xfrm>
              <a:custGeom>
                <a:avLst/>
                <a:gdLst>
                  <a:gd name="T0" fmla="*/ 0 w 918"/>
                  <a:gd name="T1" fmla="*/ 0 h 280"/>
                  <a:gd name="T2" fmla="*/ 29 w 918"/>
                  <a:gd name="T3" fmla="*/ 7 h 280"/>
                  <a:gd name="T4" fmla="*/ 29 w 918"/>
                  <a:gd name="T5" fmla="*/ 9 h 280"/>
                  <a:gd name="T6" fmla="*/ 1 w 918"/>
                  <a:gd name="T7" fmla="*/ 1 h 280"/>
                  <a:gd name="T8" fmla="*/ 0 w 918"/>
                  <a:gd name="T9" fmla="*/ 0 h 280"/>
                  <a:gd name="T10" fmla="*/ 0 w 918"/>
                  <a:gd name="T11" fmla="*/ 0 h 280"/>
                  <a:gd name="T12" fmla="*/ 0 60000 65536"/>
                  <a:gd name="T13" fmla="*/ 0 60000 65536"/>
                  <a:gd name="T14" fmla="*/ 0 60000 65536"/>
                  <a:gd name="T15" fmla="*/ 0 60000 65536"/>
                  <a:gd name="T16" fmla="*/ 0 60000 65536"/>
                  <a:gd name="T17" fmla="*/ 0 60000 65536"/>
                  <a:gd name="T18" fmla="*/ 0 w 918"/>
                  <a:gd name="T19" fmla="*/ 0 h 280"/>
                  <a:gd name="T20" fmla="*/ 918 w 918"/>
                  <a:gd name="T21" fmla="*/ 280 h 280"/>
                </a:gdLst>
                <a:ahLst/>
                <a:cxnLst>
                  <a:cxn ang="T12">
                    <a:pos x="T0" y="T1"/>
                  </a:cxn>
                  <a:cxn ang="T13">
                    <a:pos x="T2" y="T3"/>
                  </a:cxn>
                  <a:cxn ang="T14">
                    <a:pos x="T4" y="T5"/>
                  </a:cxn>
                  <a:cxn ang="T15">
                    <a:pos x="T6" y="T7"/>
                  </a:cxn>
                  <a:cxn ang="T16">
                    <a:pos x="T8" y="T9"/>
                  </a:cxn>
                  <a:cxn ang="T17">
                    <a:pos x="T10" y="T11"/>
                  </a:cxn>
                </a:cxnLst>
                <a:rect l="T18" t="T19" r="T20" b="T21"/>
                <a:pathLst>
                  <a:path w="918" h="280">
                    <a:moveTo>
                      <a:pt x="0" y="0"/>
                    </a:moveTo>
                    <a:lnTo>
                      <a:pt x="918" y="253"/>
                    </a:lnTo>
                    <a:lnTo>
                      <a:pt x="918" y="280"/>
                    </a:lnTo>
                    <a:lnTo>
                      <a:pt x="6" y="24"/>
                    </a:lnTo>
                    <a:lnTo>
                      <a:pt x="0" y="0"/>
                    </a:lnTo>
                    <a:close/>
                  </a:path>
                </a:pathLst>
              </a:custGeom>
              <a:solidFill>
                <a:srgbClr val="96BA75"/>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47" name="Freeform 46"/>
              <p:cNvSpPr>
                <a:spLocks/>
              </p:cNvSpPr>
              <p:nvPr/>
            </p:nvSpPr>
            <p:spPr bwMode="auto">
              <a:xfrm>
                <a:off x="1805" y="453"/>
                <a:ext cx="459" cy="140"/>
              </a:xfrm>
              <a:custGeom>
                <a:avLst/>
                <a:gdLst>
                  <a:gd name="T0" fmla="*/ 0 w 918"/>
                  <a:gd name="T1" fmla="*/ 0 h 280"/>
                  <a:gd name="T2" fmla="*/ 29 w 918"/>
                  <a:gd name="T3" fmla="*/ 7 h 280"/>
                  <a:gd name="T4" fmla="*/ 29 w 918"/>
                  <a:gd name="T5" fmla="*/ 9 h 280"/>
                  <a:gd name="T6" fmla="*/ 1 w 918"/>
                  <a:gd name="T7" fmla="*/ 1 h 280"/>
                  <a:gd name="T8" fmla="*/ 0 w 918"/>
                  <a:gd name="T9" fmla="*/ 0 h 280"/>
                  <a:gd name="T10" fmla="*/ 0 w 918"/>
                  <a:gd name="T11" fmla="*/ 0 h 280"/>
                  <a:gd name="T12" fmla="*/ 0 60000 65536"/>
                  <a:gd name="T13" fmla="*/ 0 60000 65536"/>
                  <a:gd name="T14" fmla="*/ 0 60000 65536"/>
                  <a:gd name="T15" fmla="*/ 0 60000 65536"/>
                  <a:gd name="T16" fmla="*/ 0 60000 65536"/>
                  <a:gd name="T17" fmla="*/ 0 60000 65536"/>
                  <a:gd name="T18" fmla="*/ 0 w 918"/>
                  <a:gd name="T19" fmla="*/ 0 h 280"/>
                  <a:gd name="T20" fmla="*/ 918 w 918"/>
                  <a:gd name="T21" fmla="*/ 280 h 280"/>
                </a:gdLst>
                <a:ahLst/>
                <a:cxnLst>
                  <a:cxn ang="T12">
                    <a:pos x="T0" y="T1"/>
                  </a:cxn>
                  <a:cxn ang="T13">
                    <a:pos x="T2" y="T3"/>
                  </a:cxn>
                  <a:cxn ang="T14">
                    <a:pos x="T4" y="T5"/>
                  </a:cxn>
                  <a:cxn ang="T15">
                    <a:pos x="T6" y="T7"/>
                  </a:cxn>
                  <a:cxn ang="T16">
                    <a:pos x="T8" y="T9"/>
                  </a:cxn>
                  <a:cxn ang="T17">
                    <a:pos x="T10" y="T11"/>
                  </a:cxn>
                </a:cxnLst>
                <a:rect l="T18" t="T19" r="T20" b="T21"/>
                <a:pathLst>
                  <a:path w="918" h="280">
                    <a:moveTo>
                      <a:pt x="0" y="0"/>
                    </a:moveTo>
                    <a:lnTo>
                      <a:pt x="916" y="253"/>
                    </a:lnTo>
                    <a:lnTo>
                      <a:pt x="918" y="280"/>
                    </a:lnTo>
                    <a:lnTo>
                      <a:pt x="2" y="26"/>
                    </a:lnTo>
                    <a:lnTo>
                      <a:pt x="0" y="0"/>
                    </a:lnTo>
                    <a:close/>
                  </a:path>
                </a:pathLst>
              </a:custGeom>
              <a:solidFill>
                <a:srgbClr val="96BA75"/>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48" name="Freeform 47"/>
              <p:cNvSpPr>
                <a:spLocks/>
              </p:cNvSpPr>
              <p:nvPr/>
            </p:nvSpPr>
            <p:spPr bwMode="auto">
              <a:xfrm>
                <a:off x="1805" y="422"/>
                <a:ext cx="458" cy="140"/>
              </a:xfrm>
              <a:custGeom>
                <a:avLst/>
                <a:gdLst>
                  <a:gd name="T0" fmla="*/ 0 w 916"/>
                  <a:gd name="T1" fmla="*/ 0 h 280"/>
                  <a:gd name="T2" fmla="*/ 29 w 916"/>
                  <a:gd name="T3" fmla="*/ 7 h 280"/>
                  <a:gd name="T4" fmla="*/ 29 w 916"/>
                  <a:gd name="T5" fmla="*/ 9 h 280"/>
                  <a:gd name="T6" fmla="*/ 1 w 916"/>
                  <a:gd name="T7" fmla="*/ 1 h 280"/>
                  <a:gd name="T8" fmla="*/ 0 w 916"/>
                  <a:gd name="T9" fmla="*/ 0 h 280"/>
                  <a:gd name="T10" fmla="*/ 0 w 916"/>
                  <a:gd name="T11" fmla="*/ 0 h 280"/>
                  <a:gd name="T12" fmla="*/ 0 60000 65536"/>
                  <a:gd name="T13" fmla="*/ 0 60000 65536"/>
                  <a:gd name="T14" fmla="*/ 0 60000 65536"/>
                  <a:gd name="T15" fmla="*/ 0 60000 65536"/>
                  <a:gd name="T16" fmla="*/ 0 60000 65536"/>
                  <a:gd name="T17" fmla="*/ 0 60000 65536"/>
                  <a:gd name="T18" fmla="*/ 0 w 916"/>
                  <a:gd name="T19" fmla="*/ 0 h 280"/>
                  <a:gd name="T20" fmla="*/ 916 w 916"/>
                  <a:gd name="T21" fmla="*/ 280 h 280"/>
                </a:gdLst>
                <a:ahLst/>
                <a:cxnLst>
                  <a:cxn ang="T12">
                    <a:pos x="T0" y="T1"/>
                  </a:cxn>
                  <a:cxn ang="T13">
                    <a:pos x="T2" y="T3"/>
                  </a:cxn>
                  <a:cxn ang="T14">
                    <a:pos x="T4" y="T5"/>
                  </a:cxn>
                  <a:cxn ang="T15">
                    <a:pos x="T6" y="T7"/>
                  </a:cxn>
                  <a:cxn ang="T16">
                    <a:pos x="T8" y="T9"/>
                  </a:cxn>
                  <a:cxn ang="T17">
                    <a:pos x="T10" y="T11"/>
                  </a:cxn>
                </a:cxnLst>
                <a:rect l="T18" t="T19" r="T20" b="T21"/>
                <a:pathLst>
                  <a:path w="916" h="280">
                    <a:moveTo>
                      <a:pt x="0" y="0"/>
                    </a:moveTo>
                    <a:lnTo>
                      <a:pt x="914" y="255"/>
                    </a:lnTo>
                    <a:lnTo>
                      <a:pt x="916" y="280"/>
                    </a:lnTo>
                    <a:lnTo>
                      <a:pt x="2" y="26"/>
                    </a:lnTo>
                    <a:lnTo>
                      <a:pt x="0" y="0"/>
                    </a:lnTo>
                    <a:close/>
                  </a:path>
                </a:pathLst>
              </a:custGeom>
              <a:solidFill>
                <a:srgbClr val="96BA75"/>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49" name="Freeform 48"/>
              <p:cNvSpPr>
                <a:spLocks/>
              </p:cNvSpPr>
              <p:nvPr/>
            </p:nvSpPr>
            <p:spPr bwMode="auto">
              <a:xfrm>
                <a:off x="2042" y="369"/>
                <a:ext cx="179" cy="74"/>
              </a:xfrm>
              <a:custGeom>
                <a:avLst/>
                <a:gdLst>
                  <a:gd name="T0" fmla="*/ 6 w 358"/>
                  <a:gd name="T1" fmla="*/ 5 h 148"/>
                  <a:gd name="T2" fmla="*/ 6 w 358"/>
                  <a:gd name="T3" fmla="*/ 5 h 148"/>
                  <a:gd name="T4" fmla="*/ 6 w 358"/>
                  <a:gd name="T5" fmla="*/ 5 h 148"/>
                  <a:gd name="T6" fmla="*/ 7 w 358"/>
                  <a:gd name="T7" fmla="*/ 5 h 148"/>
                  <a:gd name="T8" fmla="*/ 7 w 358"/>
                  <a:gd name="T9" fmla="*/ 5 h 148"/>
                  <a:gd name="T10" fmla="*/ 9 w 358"/>
                  <a:gd name="T11" fmla="*/ 5 h 148"/>
                  <a:gd name="T12" fmla="*/ 9 w 358"/>
                  <a:gd name="T13" fmla="*/ 5 h 148"/>
                  <a:gd name="T14" fmla="*/ 10 w 358"/>
                  <a:gd name="T15" fmla="*/ 4 h 148"/>
                  <a:gd name="T16" fmla="*/ 10 w 358"/>
                  <a:gd name="T17" fmla="*/ 3 h 148"/>
                  <a:gd name="T18" fmla="*/ 10 w 358"/>
                  <a:gd name="T19" fmla="*/ 3 h 148"/>
                  <a:gd name="T20" fmla="*/ 11 w 358"/>
                  <a:gd name="T21" fmla="*/ 3 h 148"/>
                  <a:gd name="T22" fmla="*/ 11 w 358"/>
                  <a:gd name="T23" fmla="*/ 3 h 148"/>
                  <a:gd name="T24" fmla="*/ 11 w 358"/>
                  <a:gd name="T25" fmla="*/ 2 h 148"/>
                  <a:gd name="T26" fmla="*/ 11 w 358"/>
                  <a:gd name="T27" fmla="*/ 2 h 148"/>
                  <a:gd name="T28" fmla="*/ 11 w 358"/>
                  <a:gd name="T29" fmla="*/ 2 h 148"/>
                  <a:gd name="T30" fmla="*/ 11 w 358"/>
                  <a:gd name="T31" fmla="*/ 1 h 148"/>
                  <a:gd name="T32" fmla="*/ 11 w 358"/>
                  <a:gd name="T33" fmla="*/ 1 h 148"/>
                  <a:gd name="T34" fmla="*/ 11 w 358"/>
                  <a:gd name="T35" fmla="*/ 1 h 148"/>
                  <a:gd name="T36" fmla="*/ 10 w 358"/>
                  <a:gd name="T37" fmla="*/ 1 h 148"/>
                  <a:gd name="T38" fmla="*/ 10 w 358"/>
                  <a:gd name="T39" fmla="*/ 1 h 148"/>
                  <a:gd name="T40" fmla="*/ 10 w 358"/>
                  <a:gd name="T41" fmla="*/ 1 h 148"/>
                  <a:gd name="T42" fmla="*/ 9 w 358"/>
                  <a:gd name="T43" fmla="*/ 1 h 148"/>
                  <a:gd name="T44" fmla="*/ 9 w 358"/>
                  <a:gd name="T45" fmla="*/ 1 h 148"/>
                  <a:gd name="T46" fmla="*/ 7 w 358"/>
                  <a:gd name="T47" fmla="*/ 1 h 148"/>
                  <a:gd name="T48" fmla="*/ 7 w 358"/>
                  <a:gd name="T49" fmla="*/ 1 h 148"/>
                  <a:gd name="T50" fmla="*/ 6 w 358"/>
                  <a:gd name="T51" fmla="*/ 0 h 148"/>
                  <a:gd name="T52" fmla="*/ 6 w 358"/>
                  <a:gd name="T53" fmla="*/ 0 h 148"/>
                  <a:gd name="T54" fmla="*/ 6 w 358"/>
                  <a:gd name="T55" fmla="*/ 0 h 148"/>
                  <a:gd name="T56" fmla="*/ 6 w 358"/>
                  <a:gd name="T57" fmla="*/ 0 h 148"/>
                  <a:gd name="T58" fmla="*/ 6 w 358"/>
                  <a:gd name="T59" fmla="*/ 0 h 148"/>
                  <a:gd name="T60" fmla="*/ 5 w 358"/>
                  <a:gd name="T61" fmla="*/ 0 h 148"/>
                  <a:gd name="T62" fmla="*/ 5 w 358"/>
                  <a:gd name="T63" fmla="*/ 0 h 148"/>
                  <a:gd name="T64" fmla="*/ 3 w 358"/>
                  <a:gd name="T65" fmla="*/ 1 h 148"/>
                  <a:gd name="T66" fmla="*/ 3 w 358"/>
                  <a:gd name="T67" fmla="*/ 1 h 148"/>
                  <a:gd name="T68" fmla="*/ 3 w 358"/>
                  <a:gd name="T69" fmla="*/ 1 h 148"/>
                  <a:gd name="T70" fmla="*/ 3 w 358"/>
                  <a:gd name="T71" fmla="*/ 1 h 148"/>
                  <a:gd name="T72" fmla="*/ 1 w 358"/>
                  <a:gd name="T73" fmla="*/ 1 h 148"/>
                  <a:gd name="T74" fmla="*/ 1 w 358"/>
                  <a:gd name="T75" fmla="*/ 1 h 148"/>
                  <a:gd name="T76" fmla="*/ 1 w 358"/>
                  <a:gd name="T77" fmla="*/ 1 h 148"/>
                  <a:gd name="T78" fmla="*/ 1 w 358"/>
                  <a:gd name="T79" fmla="*/ 1 h 148"/>
                  <a:gd name="T80" fmla="*/ 1 w 358"/>
                  <a:gd name="T81" fmla="*/ 1 h 148"/>
                  <a:gd name="T82" fmla="*/ 0 w 358"/>
                  <a:gd name="T83" fmla="*/ 2 h 148"/>
                  <a:gd name="T84" fmla="*/ 0 w 358"/>
                  <a:gd name="T85" fmla="*/ 2 h 148"/>
                  <a:gd name="T86" fmla="*/ 1 w 358"/>
                  <a:gd name="T87" fmla="*/ 2 h 148"/>
                  <a:gd name="T88" fmla="*/ 1 w 358"/>
                  <a:gd name="T89" fmla="*/ 3 h 148"/>
                  <a:gd name="T90" fmla="*/ 1 w 358"/>
                  <a:gd name="T91" fmla="*/ 3 h 148"/>
                  <a:gd name="T92" fmla="*/ 1 w 358"/>
                  <a:gd name="T93" fmla="*/ 3 h 148"/>
                  <a:gd name="T94" fmla="*/ 1 w 358"/>
                  <a:gd name="T95" fmla="*/ 4 h 148"/>
                  <a:gd name="T96" fmla="*/ 3 w 358"/>
                  <a:gd name="T97" fmla="*/ 5 h 148"/>
                  <a:gd name="T98" fmla="*/ 3 w 358"/>
                  <a:gd name="T99" fmla="*/ 5 h 148"/>
                  <a:gd name="T100" fmla="*/ 3 w 358"/>
                  <a:gd name="T101" fmla="*/ 5 h 148"/>
                  <a:gd name="T102" fmla="*/ 3 w 358"/>
                  <a:gd name="T103" fmla="*/ 5 h 148"/>
                  <a:gd name="T104" fmla="*/ 5 w 358"/>
                  <a:gd name="T105" fmla="*/ 5 h 148"/>
                  <a:gd name="T106" fmla="*/ 5 w 358"/>
                  <a:gd name="T107" fmla="*/ 5 h 148"/>
                  <a:gd name="T108" fmla="*/ 6 w 358"/>
                  <a:gd name="T109" fmla="*/ 5 h 148"/>
                  <a:gd name="T110" fmla="*/ 6 w 358"/>
                  <a:gd name="T111" fmla="*/ 5 h 148"/>
                  <a:gd name="T112" fmla="*/ 6 w 358"/>
                  <a:gd name="T113" fmla="*/ 5 h 1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8"/>
                  <a:gd name="T172" fmla="*/ 0 h 148"/>
                  <a:gd name="T173" fmla="*/ 358 w 358"/>
                  <a:gd name="T174" fmla="*/ 148 h 1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8" h="148">
                    <a:moveTo>
                      <a:pt x="179" y="148"/>
                    </a:moveTo>
                    <a:lnTo>
                      <a:pt x="186" y="148"/>
                    </a:lnTo>
                    <a:lnTo>
                      <a:pt x="196" y="148"/>
                    </a:lnTo>
                    <a:lnTo>
                      <a:pt x="205" y="148"/>
                    </a:lnTo>
                    <a:lnTo>
                      <a:pt x="215" y="148"/>
                    </a:lnTo>
                    <a:lnTo>
                      <a:pt x="222" y="146"/>
                    </a:lnTo>
                    <a:lnTo>
                      <a:pt x="232" y="144"/>
                    </a:lnTo>
                    <a:lnTo>
                      <a:pt x="239" y="144"/>
                    </a:lnTo>
                    <a:lnTo>
                      <a:pt x="247" y="142"/>
                    </a:lnTo>
                    <a:lnTo>
                      <a:pt x="254" y="140"/>
                    </a:lnTo>
                    <a:lnTo>
                      <a:pt x="262" y="139"/>
                    </a:lnTo>
                    <a:lnTo>
                      <a:pt x="269" y="137"/>
                    </a:lnTo>
                    <a:lnTo>
                      <a:pt x="277" y="135"/>
                    </a:lnTo>
                    <a:lnTo>
                      <a:pt x="284" y="133"/>
                    </a:lnTo>
                    <a:lnTo>
                      <a:pt x="292" y="131"/>
                    </a:lnTo>
                    <a:lnTo>
                      <a:pt x="298" y="128"/>
                    </a:lnTo>
                    <a:lnTo>
                      <a:pt x="305" y="126"/>
                    </a:lnTo>
                    <a:lnTo>
                      <a:pt x="311" y="124"/>
                    </a:lnTo>
                    <a:lnTo>
                      <a:pt x="315" y="121"/>
                    </a:lnTo>
                    <a:lnTo>
                      <a:pt x="320" y="117"/>
                    </a:lnTo>
                    <a:lnTo>
                      <a:pt x="326" y="115"/>
                    </a:lnTo>
                    <a:lnTo>
                      <a:pt x="330" y="112"/>
                    </a:lnTo>
                    <a:lnTo>
                      <a:pt x="335" y="108"/>
                    </a:lnTo>
                    <a:lnTo>
                      <a:pt x="339" y="104"/>
                    </a:lnTo>
                    <a:lnTo>
                      <a:pt x="343" y="102"/>
                    </a:lnTo>
                    <a:lnTo>
                      <a:pt x="348" y="95"/>
                    </a:lnTo>
                    <a:lnTo>
                      <a:pt x="354" y="88"/>
                    </a:lnTo>
                    <a:lnTo>
                      <a:pt x="356" y="81"/>
                    </a:lnTo>
                    <a:lnTo>
                      <a:pt x="358" y="74"/>
                    </a:lnTo>
                    <a:lnTo>
                      <a:pt x="356" y="66"/>
                    </a:lnTo>
                    <a:lnTo>
                      <a:pt x="354" y="59"/>
                    </a:lnTo>
                    <a:lnTo>
                      <a:pt x="348" y="52"/>
                    </a:lnTo>
                    <a:lnTo>
                      <a:pt x="343" y="45"/>
                    </a:lnTo>
                    <a:lnTo>
                      <a:pt x="339" y="41"/>
                    </a:lnTo>
                    <a:lnTo>
                      <a:pt x="335" y="37"/>
                    </a:lnTo>
                    <a:lnTo>
                      <a:pt x="330" y="34"/>
                    </a:lnTo>
                    <a:lnTo>
                      <a:pt x="326" y="32"/>
                    </a:lnTo>
                    <a:lnTo>
                      <a:pt x="320" y="28"/>
                    </a:lnTo>
                    <a:lnTo>
                      <a:pt x="315" y="27"/>
                    </a:lnTo>
                    <a:lnTo>
                      <a:pt x="311" y="23"/>
                    </a:lnTo>
                    <a:lnTo>
                      <a:pt x="305" y="21"/>
                    </a:lnTo>
                    <a:lnTo>
                      <a:pt x="298" y="19"/>
                    </a:lnTo>
                    <a:lnTo>
                      <a:pt x="292" y="16"/>
                    </a:lnTo>
                    <a:lnTo>
                      <a:pt x="284" y="14"/>
                    </a:lnTo>
                    <a:lnTo>
                      <a:pt x="277" y="12"/>
                    </a:lnTo>
                    <a:lnTo>
                      <a:pt x="269" y="10"/>
                    </a:lnTo>
                    <a:lnTo>
                      <a:pt x="262" y="9"/>
                    </a:lnTo>
                    <a:lnTo>
                      <a:pt x="254" y="7"/>
                    </a:lnTo>
                    <a:lnTo>
                      <a:pt x="247" y="5"/>
                    </a:lnTo>
                    <a:lnTo>
                      <a:pt x="239" y="3"/>
                    </a:lnTo>
                    <a:lnTo>
                      <a:pt x="232" y="1"/>
                    </a:lnTo>
                    <a:lnTo>
                      <a:pt x="222" y="0"/>
                    </a:lnTo>
                    <a:lnTo>
                      <a:pt x="215" y="0"/>
                    </a:lnTo>
                    <a:lnTo>
                      <a:pt x="205" y="0"/>
                    </a:lnTo>
                    <a:lnTo>
                      <a:pt x="196" y="0"/>
                    </a:lnTo>
                    <a:lnTo>
                      <a:pt x="186" y="0"/>
                    </a:lnTo>
                    <a:lnTo>
                      <a:pt x="179" y="0"/>
                    </a:lnTo>
                    <a:lnTo>
                      <a:pt x="173" y="0"/>
                    </a:lnTo>
                    <a:lnTo>
                      <a:pt x="169" y="0"/>
                    </a:lnTo>
                    <a:lnTo>
                      <a:pt x="164" y="0"/>
                    </a:lnTo>
                    <a:lnTo>
                      <a:pt x="160" y="0"/>
                    </a:lnTo>
                    <a:lnTo>
                      <a:pt x="151" y="0"/>
                    </a:lnTo>
                    <a:lnTo>
                      <a:pt x="143" y="0"/>
                    </a:lnTo>
                    <a:lnTo>
                      <a:pt x="134" y="0"/>
                    </a:lnTo>
                    <a:lnTo>
                      <a:pt x="124" y="1"/>
                    </a:lnTo>
                    <a:lnTo>
                      <a:pt x="117" y="3"/>
                    </a:lnTo>
                    <a:lnTo>
                      <a:pt x="109" y="5"/>
                    </a:lnTo>
                    <a:lnTo>
                      <a:pt x="100" y="7"/>
                    </a:lnTo>
                    <a:lnTo>
                      <a:pt x="92" y="9"/>
                    </a:lnTo>
                    <a:lnTo>
                      <a:pt x="85" y="10"/>
                    </a:lnTo>
                    <a:lnTo>
                      <a:pt x="77" y="12"/>
                    </a:lnTo>
                    <a:lnTo>
                      <a:pt x="69" y="14"/>
                    </a:lnTo>
                    <a:lnTo>
                      <a:pt x="64" y="16"/>
                    </a:lnTo>
                    <a:lnTo>
                      <a:pt x="56" y="19"/>
                    </a:lnTo>
                    <a:lnTo>
                      <a:pt x="52" y="21"/>
                    </a:lnTo>
                    <a:lnTo>
                      <a:pt x="45" y="23"/>
                    </a:lnTo>
                    <a:lnTo>
                      <a:pt x="39" y="27"/>
                    </a:lnTo>
                    <a:lnTo>
                      <a:pt x="34" y="28"/>
                    </a:lnTo>
                    <a:lnTo>
                      <a:pt x="28" y="32"/>
                    </a:lnTo>
                    <a:lnTo>
                      <a:pt x="20" y="37"/>
                    </a:lnTo>
                    <a:lnTo>
                      <a:pt x="13" y="45"/>
                    </a:lnTo>
                    <a:lnTo>
                      <a:pt x="7" y="52"/>
                    </a:lnTo>
                    <a:lnTo>
                      <a:pt x="3" y="59"/>
                    </a:lnTo>
                    <a:lnTo>
                      <a:pt x="0" y="66"/>
                    </a:lnTo>
                    <a:lnTo>
                      <a:pt x="0" y="74"/>
                    </a:lnTo>
                    <a:lnTo>
                      <a:pt x="0" y="81"/>
                    </a:lnTo>
                    <a:lnTo>
                      <a:pt x="3" y="88"/>
                    </a:lnTo>
                    <a:lnTo>
                      <a:pt x="7" y="95"/>
                    </a:lnTo>
                    <a:lnTo>
                      <a:pt x="13" y="102"/>
                    </a:lnTo>
                    <a:lnTo>
                      <a:pt x="20" y="108"/>
                    </a:lnTo>
                    <a:lnTo>
                      <a:pt x="28" y="115"/>
                    </a:lnTo>
                    <a:lnTo>
                      <a:pt x="34" y="117"/>
                    </a:lnTo>
                    <a:lnTo>
                      <a:pt x="39" y="121"/>
                    </a:lnTo>
                    <a:lnTo>
                      <a:pt x="45" y="124"/>
                    </a:lnTo>
                    <a:lnTo>
                      <a:pt x="52" y="126"/>
                    </a:lnTo>
                    <a:lnTo>
                      <a:pt x="56" y="128"/>
                    </a:lnTo>
                    <a:lnTo>
                      <a:pt x="64" y="131"/>
                    </a:lnTo>
                    <a:lnTo>
                      <a:pt x="69" y="133"/>
                    </a:lnTo>
                    <a:lnTo>
                      <a:pt x="77" y="135"/>
                    </a:lnTo>
                    <a:lnTo>
                      <a:pt x="85" y="137"/>
                    </a:lnTo>
                    <a:lnTo>
                      <a:pt x="92" y="139"/>
                    </a:lnTo>
                    <a:lnTo>
                      <a:pt x="100" y="140"/>
                    </a:lnTo>
                    <a:lnTo>
                      <a:pt x="109" y="142"/>
                    </a:lnTo>
                    <a:lnTo>
                      <a:pt x="117" y="144"/>
                    </a:lnTo>
                    <a:lnTo>
                      <a:pt x="124" y="144"/>
                    </a:lnTo>
                    <a:lnTo>
                      <a:pt x="134" y="146"/>
                    </a:lnTo>
                    <a:lnTo>
                      <a:pt x="143" y="148"/>
                    </a:lnTo>
                    <a:lnTo>
                      <a:pt x="151" y="148"/>
                    </a:lnTo>
                    <a:lnTo>
                      <a:pt x="160" y="148"/>
                    </a:lnTo>
                    <a:lnTo>
                      <a:pt x="164" y="148"/>
                    </a:lnTo>
                    <a:lnTo>
                      <a:pt x="169" y="148"/>
                    </a:lnTo>
                    <a:lnTo>
                      <a:pt x="173" y="148"/>
                    </a:lnTo>
                    <a:lnTo>
                      <a:pt x="179" y="148"/>
                    </a:lnTo>
                    <a:close/>
                  </a:path>
                </a:pathLst>
              </a:custGeom>
              <a:solidFill>
                <a:srgbClr val="C7EDAB"/>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50" name="Freeform 49"/>
              <p:cNvSpPr>
                <a:spLocks/>
              </p:cNvSpPr>
              <p:nvPr/>
            </p:nvSpPr>
            <p:spPr bwMode="auto">
              <a:xfrm>
                <a:off x="1854" y="327"/>
                <a:ext cx="234" cy="80"/>
              </a:xfrm>
              <a:custGeom>
                <a:avLst/>
                <a:gdLst>
                  <a:gd name="T0" fmla="*/ 0 w 467"/>
                  <a:gd name="T1" fmla="*/ 5 h 160"/>
                  <a:gd name="T2" fmla="*/ 10 w 467"/>
                  <a:gd name="T3" fmla="*/ 0 h 160"/>
                  <a:gd name="T4" fmla="*/ 15 w 467"/>
                  <a:gd name="T5" fmla="*/ 1 h 160"/>
                  <a:gd name="T6" fmla="*/ 9 w 467"/>
                  <a:gd name="T7" fmla="*/ 5 h 160"/>
                  <a:gd name="T8" fmla="*/ 0 w 467"/>
                  <a:gd name="T9" fmla="*/ 5 h 160"/>
                  <a:gd name="T10" fmla="*/ 0 w 467"/>
                  <a:gd name="T11" fmla="*/ 5 h 160"/>
                  <a:gd name="T12" fmla="*/ 0 60000 65536"/>
                  <a:gd name="T13" fmla="*/ 0 60000 65536"/>
                  <a:gd name="T14" fmla="*/ 0 60000 65536"/>
                  <a:gd name="T15" fmla="*/ 0 60000 65536"/>
                  <a:gd name="T16" fmla="*/ 0 60000 65536"/>
                  <a:gd name="T17" fmla="*/ 0 60000 65536"/>
                  <a:gd name="T18" fmla="*/ 0 w 467"/>
                  <a:gd name="T19" fmla="*/ 0 h 160"/>
                  <a:gd name="T20" fmla="*/ 467 w 467"/>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467" h="160">
                    <a:moveTo>
                      <a:pt x="0" y="130"/>
                    </a:moveTo>
                    <a:lnTo>
                      <a:pt x="303" y="0"/>
                    </a:lnTo>
                    <a:lnTo>
                      <a:pt x="467" y="47"/>
                    </a:lnTo>
                    <a:lnTo>
                      <a:pt x="275" y="160"/>
                    </a:lnTo>
                    <a:lnTo>
                      <a:pt x="0" y="130"/>
                    </a:lnTo>
                    <a:close/>
                  </a:path>
                </a:pathLst>
              </a:custGeom>
              <a:solidFill>
                <a:srgbClr val="C7EDAB"/>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51" name="Freeform 50"/>
              <p:cNvSpPr>
                <a:spLocks/>
              </p:cNvSpPr>
              <p:nvPr/>
            </p:nvSpPr>
            <p:spPr bwMode="auto">
              <a:xfrm>
                <a:off x="2184" y="403"/>
                <a:ext cx="190" cy="104"/>
              </a:xfrm>
              <a:custGeom>
                <a:avLst/>
                <a:gdLst>
                  <a:gd name="T0" fmla="*/ 4 w 381"/>
                  <a:gd name="T1" fmla="*/ 0 h 210"/>
                  <a:gd name="T2" fmla="*/ 0 w 381"/>
                  <a:gd name="T3" fmla="*/ 3 h 210"/>
                  <a:gd name="T4" fmla="*/ 5 w 381"/>
                  <a:gd name="T5" fmla="*/ 6 h 210"/>
                  <a:gd name="T6" fmla="*/ 11 w 381"/>
                  <a:gd name="T7" fmla="*/ 1 h 210"/>
                  <a:gd name="T8" fmla="*/ 4 w 381"/>
                  <a:gd name="T9" fmla="*/ 0 h 210"/>
                  <a:gd name="T10" fmla="*/ 4 w 381"/>
                  <a:gd name="T11" fmla="*/ 0 h 210"/>
                  <a:gd name="T12" fmla="*/ 0 60000 65536"/>
                  <a:gd name="T13" fmla="*/ 0 60000 65536"/>
                  <a:gd name="T14" fmla="*/ 0 60000 65536"/>
                  <a:gd name="T15" fmla="*/ 0 60000 65536"/>
                  <a:gd name="T16" fmla="*/ 0 60000 65536"/>
                  <a:gd name="T17" fmla="*/ 0 60000 65536"/>
                  <a:gd name="T18" fmla="*/ 0 w 381"/>
                  <a:gd name="T19" fmla="*/ 0 h 210"/>
                  <a:gd name="T20" fmla="*/ 381 w 381"/>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81" h="210">
                    <a:moveTo>
                      <a:pt x="151" y="0"/>
                    </a:moveTo>
                    <a:lnTo>
                      <a:pt x="0" y="127"/>
                    </a:lnTo>
                    <a:lnTo>
                      <a:pt x="178" y="210"/>
                    </a:lnTo>
                    <a:lnTo>
                      <a:pt x="381" y="56"/>
                    </a:lnTo>
                    <a:lnTo>
                      <a:pt x="151" y="0"/>
                    </a:lnTo>
                    <a:close/>
                  </a:path>
                </a:pathLst>
              </a:custGeom>
              <a:solidFill>
                <a:srgbClr val="C7EDAB"/>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52" name="Freeform 51"/>
              <p:cNvSpPr>
                <a:spLocks/>
              </p:cNvSpPr>
              <p:nvPr/>
            </p:nvSpPr>
            <p:spPr bwMode="auto">
              <a:xfrm>
                <a:off x="2290" y="451"/>
                <a:ext cx="98" cy="98"/>
              </a:xfrm>
              <a:custGeom>
                <a:avLst/>
                <a:gdLst>
                  <a:gd name="T0" fmla="*/ 0 w 197"/>
                  <a:gd name="T1" fmla="*/ 5 h 195"/>
                  <a:gd name="T2" fmla="*/ 6 w 197"/>
                  <a:gd name="T3" fmla="*/ 0 h 195"/>
                  <a:gd name="T4" fmla="*/ 6 w 197"/>
                  <a:gd name="T5" fmla="*/ 2 h 195"/>
                  <a:gd name="T6" fmla="*/ 0 w 197"/>
                  <a:gd name="T7" fmla="*/ 7 h 195"/>
                  <a:gd name="T8" fmla="*/ 0 w 197"/>
                  <a:gd name="T9" fmla="*/ 5 h 195"/>
                  <a:gd name="T10" fmla="*/ 0 w 197"/>
                  <a:gd name="T11" fmla="*/ 5 h 195"/>
                  <a:gd name="T12" fmla="*/ 0 60000 65536"/>
                  <a:gd name="T13" fmla="*/ 0 60000 65536"/>
                  <a:gd name="T14" fmla="*/ 0 60000 65536"/>
                  <a:gd name="T15" fmla="*/ 0 60000 65536"/>
                  <a:gd name="T16" fmla="*/ 0 60000 65536"/>
                  <a:gd name="T17" fmla="*/ 0 60000 65536"/>
                  <a:gd name="T18" fmla="*/ 0 w 197"/>
                  <a:gd name="T19" fmla="*/ 0 h 195"/>
                  <a:gd name="T20" fmla="*/ 197 w 197"/>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97" h="195">
                    <a:moveTo>
                      <a:pt x="0" y="159"/>
                    </a:moveTo>
                    <a:lnTo>
                      <a:pt x="197" y="0"/>
                    </a:lnTo>
                    <a:lnTo>
                      <a:pt x="197" y="38"/>
                    </a:lnTo>
                    <a:lnTo>
                      <a:pt x="4" y="195"/>
                    </a:lnTo>
                    <a:lnTo>
                      <a:pt x="0" y="159"/>
                    </a:lnTo>
                    <a:close/>
                  </a:path>
                </a:pathLst>
              </a:custGeom>
              <a:solidFill>
                <a:srgbClr val="0000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53" name="Freeform 52"/>
              <p:cNvSpPr>
                <a:spLocks/>
              </p:cNvSpPr>
              <p:nvPr/>
            </p:nvSpPr>
            <p:spPr bwMode="auto">
              <a:xfrm>
                <a:off x="2291" y="496"/>
                <a:ext cx="98" cy="97"/>
              </a:xfrm>
              <a:custGeom>
                <a:avLst/>
                <a:gdLst>
                  <a:gd name="T0" fmla="*/ 0 w 196"/>
                  <a:gd name="T1" fmla="*/ 5 h 195"/>
                  <a:gd name="T2" fmla="*/ 6 w 196"/>
                  <a:gd name="T3" fmla="*/ 0 h 195"/>
                  <a:gd name="T4" fmla="*/ 6 w 196"/>
                  <a:gd name="T5" fmla="*/ 1 h 195"/>
                  <a:gd name="T6" fmla="*/ 1 w 196"/>
                  <a:gd name="T7" fmla="*/ 6 h 195"/>
                  <a:gd name="T8" fmla="*/ 0 w 196"/>
                  <a:gd name="T9" fmla="*/ 5 h 195"/>
                  <a:gd name="T10" fmla="*/ 0 w 196"/>
                  <a:gd name="T11" fmla="*/ 5 h 195"/>
                  <a:gd name="T12" fmla="*/ 0 60000 65536"/>
                  <a:gd name="T13" fmla="*/ 0 60000 65536"/>
                  <a:gd name="T14" fmla="*/ 0 60000 65536"/>
                  <a:gd name="T15" fmla="*/ 0 60000 65536"/>
                  <a:gd name="T16" fmla="*/ 0 60000 65536"/>
                  <a:gd name="T17" fmla="*/ 0 60000 65536"/>
                  <a:gd name="T18" fmla="*/ 0 w 196"/>
                  <a:gd name="T19" fmla="*/ 0 h 195"/>
                  <a:gd name="T20" fmla="*/ 196 w 196"/>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96" h="195">
                    <a:moveTo>
                      <a:pt x="0" y="161"/>
                    </a:moveTo>
                    <a:lnTo>
                      <a:pt x="196" y="0"/>
                    </a:lnTo>
                    <a:lnTo>
                      <a:pt x="196" y="38"/>
                    </a:lnTo>
                    <a:lnTo>
                      <a:pt x="2" y="195"/>
                    </a:lnTo>
                    <a:lnTo>
                      <a:pt x="0" y="161"/>
                    </a:lnTo>
                    <a:close/>
                  </a:path>
                </a:pathLst>
              </a:custGeom>
              <a:solidFill>
                <a:srgbClr val="0000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54" name="Freeform 53"/>
              <p:cNvSpPr>
                <a:spLocks/>
              </p:cNvSpPr>
              <p:nvPr/>
            </p:nvSpPr>
            <p:spPr bwMode="auto">
              <a:xfrm>
                <a:off x="2292" y="541"/>
                <a:ext cx="98" cy="97"/>
              </a:xfrm>
              <a:custGeom>
                <a:avLst/>
                <a:gdLst>
                  <a:gd name="T0" fmla="*/ 0 w 196"/>
                  <a:gd name="T1" fmla="*/ 5 h 195"/>
                  <a:gd name="T2" fmla="*/ 6 w 196"/>
                  <a:gd name="T3" fmla="*/ 0 h 195"/>
                  <a:gd name="T4" fmla="*/ 6 w 196"/>
                  <a:gd name="T5" fmla="*/ 1 h 195"/>
                  <a:gd name="T6" fmla="*/ 1 w 196"/>
                  <a:gd name="T7" fmla="*/ 6 h 195"/>
                  <a:gd name="T8" fmla="*/ 0 w 196"/>
                  <a:gd name="T9" fmla="*/ 5 h 195"/>
                  <a:gd name="T10" fmla="*/ 0 w 196"/>
                  <a:gd name="T11" fmla="*/ 5 h 195"/>
                  <a:gd name="T12" fmla="*/ 0 60000 65536"/>
                  <a:gd name="T13" fmla="*/ 0 60000 65536"/>
                  <a:gd name="T14" fmla="*/ 0 60000 65536"/>
                  <a:gd name="T15" fmla="*/ 0 60000 65536"/>
                  <a:gd name="T16" fmla="*/ 0 60000 65536"/>
                  <a:gd name="T17" fmla="*/ 0 60000 65536"/>
                  <a:gd name="T18" fmla="*/ 0 w 196"/>
                  <a:gd name="T19" fmla="*/ 0 h 195"/>
                  <a:gd name="T20" fmla="*/ 196 w 196"/>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196" h="195">
                    <a:moveTo>
                      <a:pt x="0" y="160"/>
                    </a:moveTo>
                    <a:lnTo>
                      <a:pt x="196" y="0"/>
                    </a:lnTo>
                    <a:lnTo>
                      <a:pt x="196" y="38"/>
                    </a:lnTo>
                    <a:lnTo>
                      <a:pt x="2" y="195"/>
                    </a:lnTo>
                    <a:lnTo>
                      <a:pt x="0" y="160"/>
                    </a:lnTo>
                    <a:close/>
                  </a:path>
                </a:pathLst>
              </a:custGeom>
              <a:solidFill>
                <a:srgbClr val="0000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55" name="Freeform 54"/>
              <p:cNvSpPr>
                <a:spLocks/>
              </p:cNvSpPr>
              <p:nvPr/>
            </p:nvSpPr>
            <p:spPr bwMode="auto">
              <a:xfrm>
                <a:off x="2293" y="584"/>
                <a:ext cx="97" cy="99"/>
              </a:xfrm>
              <a:custGeom>
                <a:avLst/>
                <a:gdLst>
                  <a:gd name="T0" fmla="*/ 0 w 194"/>
                  <a:gd name="T1" fmla="*/ 6 h 197"/>
                  <a:gd name="T2" fmla="*/ 6 w 194"/>
                  <a:gd name="T3" fmla="*/ 0 h 197"/>
                  <a:gd name="T4" fmla="*/ 6 w 194"/>
                  <a:gd name="T5" fmla="*/ 2 h 197"/>
                  <a:gd name="T6" fmla="*/ 1 w 194"/>
                  <a:gd name="T7" fmla="*/ 7 h 197"/>
                  <a:gd name="T8" fmla="*/ 0 w 194"/>
                  <a:gd name="T9" fmla="*/ 6 h 197"/>
                  <a:gd name="T10" fmla="*/ 0 w 194"/>
                  <a:gd name="T11" fmla="*/ 6 h 197"/>
                  <a:gd name="T12" fmla="*/ 0 60000 65536"/>
                  <a:gd name="T13" fmla="*/ 0 60000 65536"/>
                  <a:gd name="T14" fmla="*/ 0 60000 65536"/>
                  <a:gd name="T15" fmla="*/ 0 60000 65536"/>
                  <a:gd name="T16" fmla="*/ 0 60000 65536"/>
                  <a:gd name="T17" fmla="*/ 0 60000 65536"/>
                  <a:gd name="T18" fmla="*/ 0 w 194"/>
                  <a:gd name="T19" fmla="*/ 0 h 197"/>
                  <a:gd name="T20" fmla="*/ 194 w 194"/>
                  <a:gd name="T21" fmla="*/ 197 h 197"/>
                </a:gdLst>
                <a:ahLst/>
                <a:cxnLst>
                  <a:cxn ang="T12">
                    <a:pos x="T0" y="T1"/>
                  </a:cxn>
                  <a:cxn ang="T13">
                    <a:pos x="T2" y="T3"/>
                  </a:cxn>
                  <a:cxn ang="T14">
                    <a:pos x="T4" y="T5"/>
                  </a:cxn>
                  <a:cxn ang="T15">
                    <a:pos x="T6" y="T7"/>
                  </a:cxn>
                  <a:cxn ang="T16">
                    <a:pos x="T8" y="T9"/>
                  </a:cxn>
                  <a:cxn ang="T17">
                    <a:pos x="T10" y="T11"/>
                  </a:cxn>
                </a:cxnLst>
                <a:rect l="T18" t="T19" r="T20" b="T21"/>
                <a:pathLst>
                  <a:path w="194" h="197">
                    <a:moveTo>
                      <a:pt x="0" y="161"/>
                    </a:moveTo>
                    <a:lnTo>
                      <a:pt x="194" y="0"/>
                    </a:lnTo>
                    <a:lnTo>
                      <a:pt x="194" y="40"/>
                    </a:lnTo>
                    <a:lnTo>
                      <a:pt x="2" y="197"/>
                    </a:lnTo>
                    <a:lnTo>
                      <a:pt x="0" y="161"/>
                    </a:lnTo>
                    <a:close/>
                  </a:path>
                </a:pathLst>
              </a:custGeom>
              <a:solidFill>
                <a:srgbClr val="0000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56" name="Freeform 55"/>
              <p:cNvSpPr>
                <a:spLocks/>
              </p:cNvSpPr>
              <p:nvPr/>
            </p:nvSpPr>
            <p:spPr bwMode="auto">
              <a:xfrm>
                <a:off x="2076" y="384"/>
                <a:ext cx="115" cy="48"/>
              </a:xfrm>
              <a:custGeom>
                <a:avLst/>
                <a:gdLst>
                  <a:gd name="T0" fmla="*/ 4 w 230"/>
                  <a:gd name="T1" fmla="*/ 3 h 96"/>
                  <a:gd name="T2" fmla="*/ 5 w 230"/>
                  <a:gd name="T3" fmla="*/ 3 h 96"/>
                  <a:gd name="T4" fmla="*/ 5 w 230"/>
                  <a:gd name="T5" fmla="*/ 3 h 96"/>
                  <a:gd name="T6" fmla="*/ 5 w 230"/>
                  <a:gd name="T7" fmla="*/ 3 h 96"/>
                  <a:gd name="T8" fmla="*/ 6 w 230"/>
                  <a:gd name="T9" fmla="*/ 3 h 96"/>
                  <a:gd name="T10" fmla="*/ 6 w 230"/>
                  <a:gd name="T11" fmla="*/ 3 h 96"/>
                  <a:gd name="T12" fmla="*/ 6 w 230"/>
                  <a:gd name="T13" fmla="*/ 3 h 96"/>
                  <a:gd name="T14" fmla="*/ 7 w 230"/>
                  <a:gd name="T15" fmla="*/ 3 h 96"/>
                  <a:gd name="T16" fmla="*/ 7 w 230"/>
                  <a:gd name="T17" fmla="*/ 3 h 96"/>
                  <a:gd name="T18" fmla="*/ 7 w 230"/>
                  <a:gd name="T19" fmla="*/ 2 h 96"/>
                  <a:gd name="T20" fmla="*/ 7 w 230"/>
                  <a:gd name="T21" fmla="*/ 2 h 96"/>
                  <a:gd name="T22" fmla="*/ 7 w 230"/>
                  <a:gd name="T23" fmla="*/ 2 h 96"/>
                  <a:gd name="T24" fmla="*/ 7 w 230"/>
                  <a:gd name="T25" fmla="*/ 2 h 96"/>
                  <a:gd name="T26" fmla="*/ 7 w 230"/>
                  <a:gd name="T27" fmla="*/ 1 h 96"/>
                  <a:gd name="T28" fmla="*/ 7 w 230"/>
                  <a:gd name="T29" fmla="*/ 1 h 96"/>
                  <a:gd name="T30" fmla="*/ 6 w 230"/>
                  <a:gd name="T31" fmla="*/ 1 h 96"/>
                  <a:gd name="T32" fmla="*/ 6 w 230"/>
                  <a:gd name="T33" fmla="*/ 1 h 96"/>
                  <a:gd name="T34" fmla="*/ 6 w 230"/>
                  <a:gd name="T35" fmla="*/ 1 h 96"/>
                  <a:gd name="T36" fmla="*/ 5 w 230"/>
                  <a:gd name="T37" fmla="*/ 1 h 96"/>
                  <a:gd name="T38" fmla="*/ 5 w 230"/>
                  <a:gd name="T39" fmla="*/ 0 h 96"/>
                  <a:gd name="T40" fmla="*/ 5 w 230"/>
                  <a:gd name="T41" fmla="*/ 0 h 96"/>
                  <a:gd name="T42" fmla="*/ 4 w 230"/>
                  <a:gd name="T43" fmla="*/ 0 h 96"/>
                  <a:gd name="T44" fmla="*/ 4 w 230"/>
                  <a:gd name="T45" fmla="*/ 0 h 96"/>
                  <a:gd name="T46" fmla="*/ 3 w 230"/>
                  <a:gd name="T47" fmla="*/ 0 h 96"/>
                  <a:gd name="T48" fmla="*/ 3 w 230"/>
                  <a:gd name="T49" fmla="*/ 0 h 96"/>
                  <a:gd name="T50" fmla="*/ 3 w 230"/>
                  <a:gd name="T51" fmla="*/ 1 h 96"/>
                  <a:gd name="T52" fmla="*/ 3 w 230"/>
                  <a:gd name="T53" fmla="*/ 1 h 96"/>
                  <a:gd name="T54" fmla="*/ 2 w 230"/>
                  <a:gd name="T55" fmla="*/ 1 h 96"/>
                  <a:gd name="T56" fmla="*/ 2 w 230"/>
                  <a:gd name="T57" fmla="*/ 1 h 96"/>
                  <a:gd name="T58" fmla="*/ 1 w 230"/>
                  <a:gd name="T59" fmla="*/ 1 h 96"/>
                  <a:gd name="T60" fmla="*/ 1 w 230"/>
                  <a:gd name="T61" fmla="*/ 1 h 96"/>
                  <a:gd name="T62" fmla="*/ 1 w 230"/>
                  <a:gd name="T63" fmla="*/ 2 h 96"/>
                  <a:gd name="T64" fmla="*/ 0 w 230"/>
                  <a:gd name="T65" fmla="*/ 2 h 96"/>
                  <a:gd name="T66" fmla="*/ 0 w 230"/>
                  <a:gd name="T67" fmla="*/ 2 h 96"/>
                  <a:gd name="T68" fmla="*/ 1 w 230"/>
                  <a:gd name="T69" fmla="*/ 2 h 96"/>
                  <a:gd name="T70" fmla="*/ 1 w 230"/>
                  <a:gd name="T71" fmla="*/ 3 h 96"/>
                  <a:gd name="T72" fmla="*/ 1 w 230"/>
                  <a:gd name="T73" fmla="*/ 3 h 96"/>
                  <a:gd name="T74" fmla="*/ 2 w 230"/>
                  <a:gd name="T75" fmla="*/ 3 h 96"/>
                  <a:gd name="T76" fmla="*/ 2 w 230"/>
                  <a:gd name="T77" fmla="*/ 3 h 96"/>
                  <a:gd name="T78" fmla="*/ 3 w 230"/>
                  <a:gd name="T79" fmla="*/ 3 h 96"/>
                  <a:gd name="T80" fmla="*/ 3 w 230"/>
                  <a:gd name="T81" fmla="*/ 3 h 96"/>
                  <a:gd name="T82" fmla="*/ 3 w 230"/>
                  <a:gd name="T83" fmla="*/ 3 h 96"/>
                  <a:gd name="T84" fmla="*/ 3 w 230"/>
                  <a:gd name="T85" fmla="*/ 3 h 96"/>
                  <a:gd name="T86" fmla="*/ 4 w 230"/>
                  <a:gd name="T87" fmla="*/ 3 h 96"/>
                  <a:gd name="T88" fmla="*/ 4 w 230"/>
                  <a:gd name="T89" fmla="*/ 3 h 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0"/>
                  <a:gd name="T136" fmla="*/ 0 h 96"/>
                  <a:gd name="T137" fmla="*/ 230 w 230"/>
                  <a:gd name="T138" fmla="*/ 96 h 9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0" h="96">
                    <a:moveTo>
                      <a:pt x="115" y="96"/>
                    </a:moveTo>
                    <a:lnTo>
                      <a:pt x="120" y="94"/>
                    </a:lnTo>
                    <a:lnTo>
                      <a:pt x="126" y="94"/>
                    </a:lnTo>
                    <a:lnTo>
                      <a:pt x="132" y="94"/>
                    </a:lnTo>
                    <a:lnTo>
                      <a:pt x="137" y="94"/>
                    </a:lnTo>
                    <a:lnTo>
                      <a:pt x="143" y="93"/>
                    </a:lnTo>
                    <a:lnTo>
                      <a:pt x="148" y="93"/>
                    </a:lnTo>
                    <a:lnTo>
                      <a:pt x="152" y="91"/>
                    </a:lnTo>
                    <a:lnTo>
                      <a:pt x="160" y="91"/>
                    </a:lnTo>
                    <a:lnTo>
                      <a:pt x="164" y="89"/>
                    </a:lnTo>
                    <a:lnTo>
                      <a:pt x="169" y="89"/>
                    </a:lnTo>
                    <a:lnTo>
                      <a:pt x="173" y="87"/>
                    </a:lnTo>
                    <a:lnTo>
                      <a:pt x="179" y="85"/>
                    </a:lnTo>
                    <a:lnTo>
                      <a:pt x="188" y="84"/>
                    </a:lnTo>
                    <a:lnTo>
                      <a:pt x="196" y="82"/>
                    </a:lnTo>
                    <a:lnTo>
                      <a:pt x="203" y="76"/>
                    </a:lnTo>
                    <a:lnTo>
                      <a:pt x="209" y="74"/>
                    </a:lnTo>
                    <a:lnTo>
                      <a:pt x="214" y="69"/>
                    </a:lnTo>
                    <a:lnTo>
                      <a:pt x="220" y="65"/>
                    </a:lnTo>
                    <a:lnTo>
                      <a:pt x="224" y="62"/>
                    </a:lnTo>
                    <a:lnTo>
                      <a:pt x="228" y="56"/>
                    </a:lnTo>
                    <a:lnTo>
                      <a:pt x="230" y="51"/>
                    </a:lnTo>
                    <a:lnTo>
                      <a:pt x="230" y="47"/>
                    </a:lnTo>
                    <a:lnTo>
                      <a:pt x="230" y="42"/>
                    </a:lnTo>
                    <a:lnTo>
                      <a:pt x="228" y="38"/>
                    </a:lnTo>
                    <a:lnTo>
                      <a:pt x="224" y="33"/>
                    </a:lnTo>
                    <a:lnTo>
                      <a:pt x="220" y="28"/>
                    </a:lnTo>
                    <a:lnTo>
                      <a:pt x="214" y="24"/>
                    </a:lnTo>
                    <a:lnTo>
                      <a:pt x="209" y="20"/>
                    </a:lnTo>
                    <a:lnTo>
                      <a:pt x="203" y="17"/>
                    </a:lnTo>
                    <a:lnTo>
                      <a:pt x="196" y="15"/>
                    </a:lnTo>
                    <a:lnTo>
                      <a:pt x="188" y="11"/>
                    </a:lnTo>
                    <a:lnTo>
                      <a:pt x="179" y="8"/>
                    </a:lnTo>
                    <a:lnTo>
                      <a:pt x="173" y="6"/>
                    </a:lnTo>
                    <a:lnTo>
                      <a:pt x="169" y="6"/>
                    </a:lnTo>
                    <a:lnTo>
                      <a:pt x="164" y="4"/>
                    </a:lnTo>
                    <a:lnTo>
                      <a:pt x="160" y="4"/>
                    </a:lnTo>
                    <a:lnTo>
                      <a:pt x="152" y="2"/>
                    </a:lnTo>
                    <a:lnTo>
                      <a:pt x="148" y="2"/>
                    </a:lnTo>
                    <a:lnTo>
                      <a:pt x="143" y="0"/>
                    </a:lnTo>
                    <a:lnTo>
                      <a:pt x="137" y="0"/>
                    </a:lnTo>
                    <a:lnTo>
                      <a:pt x="132" y="0"/>
                    </a:lnTo>
                    <a:lnTo>
                      <a:pt x="126" y="0"/>
                    </a:lnTo>
                    <a:lnTo>
                      <a:pt x="120" y="0"/>
                    </a:lnTo>
                    <a:lnTo>
                      <a:pt x="115" y="0"/>
                    </a:lnTo>
                    <a:lnTo>
                      <a:pt x="109" y="0"/>
                    </a:lnTo>
                    <a:lnTo>
                      <a:pt x="103" y="0"/>
                    </a:lnTo>
                    <a:lnTo>
                      <a:pt x="96" y="0"/>
                    </a:lnTo>
                    <a:lnTo>
                      <a:pt x="92" y="0"/>
                    </a:lnTo>
                    <a:lnTo>
                      <a:pt x="84" y="0"/>
                    </a:lnTo>
                    <a:lnTo>
                      <a:pt x="81" y="2"/>
                    </a:lnTo>
                    <a:lnTo>
                      <a:pt x="75" y="2"/>
                    </a:lnTo>
                    <a:lnTo>
                      <a:pt x="69" y="4"/>
                    </a:lnTo>
                    <a:lnTo>
                      <a:pt x="66" y="4"/>
                    </a:lnTo>
                    <a:lnTo>
                      <a:pt x="60" y="6"/>
                    </a:lnTo>
                    <a:lnTo>
                      <a:pt x="54" y="6"/>
                    </a:lnTo>
                    <a:lnTo>
                      <a:pt x="50" y="8"/>
                    </a:lnTo>
                    <a:lnTo>
                      <a:pt x="41" y="11"/>
                    </a:lnTo>
                    <a:lnTo>
                      <a:pt x="33" y="15"/>
                    </a:lnTo>
                    <a:lnTo>
                      <a:pt x="26" y="17"/>
                    </a:lnTo>
                    <a:lnTo>
                      <a:pt x="18" y="20"/>
                    </a:lnTo>
                    <a:lnTo>
                      <a:pt x="13" y="24"/>
                    </a:lnTo>
                    <a:lnTo>
                      <a:pt x="9" y="28"/>
                    </a:lnTo>
                    <a:lnTo>
                      <a:pt x="5" y="33"/>
                    </a:lnTo>
                    <a:lnTo>
                      <a:pt x="1" y="38"/>
                    </a:lnTo>
                    <a:lnTo>
                      <a:pt x="0" y="42"/>
                    </a:lnTo>
                    <a:lnTo>
                      <a:pt x="0" y="47"/>
                    </a:lnTo>
                    <a:lnTo>
                      <a:pt x="0" y="51"/>
                    </a:lnTo>
                    <a:lnTo>
                      <a:pt x="1" y="56"/>
                    </a:lnTo>
                    <a:lnTo>
                      <a:pt x="5" y="62"/>
                    </a:lnTo>
                    <a:lnTo>
                      <a:pt x="9" y="65"/>
                    </a:lnTo>
                    <a:lnTo>
                      <a:pt x="13" y="69"/>
                    </a:lnTo>
                    <a:lnTo>
                      <a:pt x="18" y="74"/>
                    </a:lnTo>
                    <a:lnTo>
                      <a:pt x="26" y="76"/>
                    </a:lnTo>
                    <a:lnTo>
                      <a:pt x="33" y="82"/>
                    </a:lnTo>
                    <a:lnTo>
                      <a:pt x="41" y="84"/>
                    </a:lnTo>
                    <a:lnTo>
                      <a:pt x="50" y="85"/>
                    </a:lnTo>
                    <a:lnTo>
                      <a:pt x="54" y="87"/>
                    </a:lnTo>
                    <a:lnTo>
                      <a:pt x="60" y="89"/>
                    </a:lnTo>
                    <a:lnTo>
                      <a:pt x="66" y="89"/>
                    </a:lnTo>
                    <a:lnTo>
                      <a:pt x="69" y="91"/>
                    </a:lnTo>
                    <a:lnTo>
                      <a:pt x="75" y="91"/>
                    </a:lnTo>
                    <a:lnTo>
                      <a:pt x="81" y="93"/>
                    </a:lnTo>
                    <a:lnTo>
                      <a:pt x="84" y="93"/>
                    </a:lnTo>
                    <a:lnTo>
                      <a:pt x="92" y="94"/>
                    </a:lnTo>
                    <a:lnTo>
                      <a:pt x="96" y="94"/>
                    </a:lnTo>
                    <a:lnTo>
                      <a:pt x="103" y="94"/>
                    </a:lnTo>
                    <a:lnTo>
                      <a:pt x="109" y="94"/>
                    </a:lnTo>
                    <a:lnTo>
                      <a:pt x="115" y="96"/>
                    </a:lnTo>
                    <a:close/>
                  </a:path>
                </a:pathLst>
              </a:custGeom>
              <a:solidFill>
                <a:srgbClr val="B3DE94"/>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57" name="Freeform 56"/>
              <p:cNvSpPr>
                <a:spLocks/>
              </p:cNvSpPr>
              <p:nvPr/>
            </p:nvSpPr>
            <p:spPr bwMode="auto">
              <a:xfrm>
                <a:off x="2315" y="420"/>
                <a:ext cx="70" cy="30"/>
              </a:xfrm>
              <a:custGeom>
                <a:avLst/>
                <a:gdLst>
                  <a:gd name="T0" fmla="*/ 2 w 141"/>
                  <a:gd name="T1" fmla="*/ 2 h 59"/>
                  <a:gd name="T2" fmla="*/ 2 w 141"/>
                  <a:gd name="T3" fmla="*/ 2 h 59"/>
                  <a:gd name="T4" fmla="*/ 2 w 141"/>
                  <a:gd name="T5" fmla="*/ 2 h 59"/>
                  <a:gd name="T6" fmla="*/ 2 w 141"/>
                  <a:gd name="T7" fmla="*/ 2 h 59"/>
                  <a:gd name="T8" fmla="*/ 3 w 141"/>
                  <a:gd name="T9" fmla="*/ 2 h 59"/>
                  <a:gd name="T10" fmla="*/ 3 w 141"/>
                  <a:gd name="T11" fmla="*/ 2 h 59"/>
                  <a:gd name="T12" fmla="*/ 3 w 141"/>
                  <a:gd name="T13" fmla="*/ 2 h 59"/>
                  <a:gd name="T14" fmla="*/ 3 w 141"/>
                  <a:gd name="T15" fmla="*/ 2 h 59"/>
                  <a:gd name="T16" fmla="*/ 3 w 141"/>
                  <a:gd name="T17" fmla="*/ 2 h 59"/>
                  <a:gd name="T18" fmla="*/ 4 w 141"/>
                  <a:gd name="T19" fmla="*/ 2 h 59"/>
                  <a:gd name="T20" fmla="*/ 4 w 141"/>
                  <a:gd name="T21" fmla="*/ 2 h 59"/>
                  <a:gd name="T22" fmla="*/ 4 w 141"/>
                  <a:gd name="T23" fmla="*/ 2 h 59"/>
                  <a:gd name="T24" fmla="*/ 4 w 141"/>
                  <a:gd name="T25" fmla="*/ 1 h 59"/>
                  <a:gd name="T26" fmla="*/ 4 w 141"/>
                  <a:gd name="T27" fmla="*/ 1 h 59"/>
                  <a:gd name="T28" fmla="*/ 4 w 141"/>
                  <a:gd name="T29" fmla="*/ 1 h 59"/>
                  <a:gd name="T30" fmla="*/ 4 w 141"/>
                  <a:gd name="T31" fmla="*/ 1 h 59"/>
                  <a:gd name="T32" fmla="*/ 3 w 141"/>
                  <a:gd name="T33" fmla="*/ 1 h 59"/>
                  <a:gd name="T34" fmla="*/ 3 w 141"/>
                  <a:gd name="T35" fmla="*/ 1 h 59"/>
                  <a:gd name="T36" fmla="*/ 3 w 141"/>
                  <a:gd name="T37" fmla="*/ 1 h 59"/>
                  <a:gd name="T38" fmla="*/ 3 w 141"/>
                  <a:gd name="T39" fmla="*/ 1 h 59"/>
                  <a:gd name="T40" fmla="*/ 3 w 141"/>
                  <a:gd name="T41" fmla="*/ 1 h 59"/>
                  <a:gd name="T42" fmla="*/ 2 w 141"/>
                  <a:gd name="T43" fmla="*/ 1 h 59"/>
                  <a:gd name="T44" fmla="*/ 2 w 141"/>
                  <a:gd name="T45" fmla="*/ 0 h 59"/>
                  <a:gd name="T46" fmla="*/ 2 w 141"/>
                  <a:gd name="T47" fmla="*/ 0 h 59"/>
                  <a:gd name="T48" fmla="*/ 2 w 141"/>
                  <a:gd name="T49" fmla="*/ 0 h 59"/>
                  <a:gd name="T50" fmla="*/ 1 w 141"/>
                  <a:gd name="T51" fmla="*/ 0 h 59"/>
                  <a:gd name="T52" fmla="*/ 1 w 141"/>
                  <a:gd name="T53" fmla="*/ 0 h 59"/>
                  <a:gd name="T54" fmla="*/ 1 w 141"/>
                  <a:gd name="T55" fmla="*/ 1 h 59"/>
                  <a:gd name="T56" fmla="*/ 1 w 141"/>
                  <a:gd name="T57" fmla="*/ 1 h 59"/>
                  <a:gd name="T58" fmla="*/ 1 w 141"/>
                  <a:gd name="T59" fmla="*/ 1 h 59"/>
                  <a:gd name="T60" fmla="*/ 0 w 141"/>
                  <a:gd name="T61" fmla="*/ 1 h 59"/>
                  <a:gd name="T62" fmla="*/ 0 w 141"/>
                  <a:gd name="T63" fmla="*/ 1 h 59"/>
                  <a:gd name="T64" fmla="*/ 0 w 141"/>
                  <a:gd name="T65" fmla="*/ 1 h 59"/>
                  <a:gd name="T66" fmla="*/ 0 w 141"/>
                  <a:gd name="T67" fmla="*/ 1 h 59"/>
                  <a:gd name="T68" fmla="*/ 0 w 141"/>
                  <a:gd name="T69" fmla="*/ 1 h 59"/>
                  <a:gd name="T70" fmla="*/ 0 w 141"/>
                  <a:gd name="T71" fmla="*/ 1 h 59"/>
                  <a:gd name="T72" fmla="*/ 0 w 141"/>
                  <a:gd name="T73" fmla="*/ 1 h 59"/>
                  <a:gd name="T74" fmla="*/ 0 w 141"/>
                  <a:gd name="T75" fmla="*/ 2 h 59"/>
                  <a:gd name="T76" fmla="*/ 0 w 141"/>
                  <a:gd name="T77" fmla="*/ 2 h 59"/>
                  <a:gd name="T78" fmla="*/ 0 w 141"/>
                  <a:gd name="T79" fmla="*/ 2 h 59"/>
                  <a:gd name="T80" fmla="*/ 0 w 141"/>
                  <a:gd name="T81" fmla="*/ 2 h 59"/>
                  <a:gd name="T82" fmla="*/ 0 w 141"/>
                  <a:gd name="T83" fmla="*/ 2 h 59"/>
                  <a:gd name="T84" fmla="*/ 0 w 141"/>
                  <a:gd name="T85" fmla="*/ 2 h 59"/>
                  <a:gd name="T86" fmla="*/ 1 w 141"/>
                  <a:gd name="T87" fmla="*/ 2 h 59"/>
                  <a:gd name="T88" fmla="*/ 1 w 141"/>
                  <a:gd name="T89" fmla="*/ 2 h 59"/>
                  <a:gd name="T90" fmla="*/ 1 w 141"/>
                  <a:gd name="T91" fmla="*/ 2 h 59"/>
                  <a:gd name="T92" fmla="*/ 1 w 141"/>
                  <a:gd name="T93" fmla="*/ 2 h 59"/>
                  <a:gd name="T94" fmla="*/ 1 w 141"/>
                  <a:gd name="T95" fmla="*/ 2 h 59"/>
                  <a:gd name="T96" fmla="*/ 2 w 141"/>
                  <a:gd name="T97" fmla="*/ 2 h 59"/>
                  <a:gd name="T98" fmla="*/ 2 w 141"/>
                  <a:gd name="T99" fmla="*/ 2 h 5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1"/>
                  <a:gd name="T151" fmla="*/ 0 h 59"/>
                  <a:gd name="T152" fmla="*/ 141 w 141"/>
                  <a:gd name="T153" fmla="*/ 59 h 5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1" h="59">
                    <a:moveTo>
                      <a:pt x="69" y="59"/>
                    </a:moveTo>
                    <a:lnTo>
                      <a:pt x="75" y="57"/>
                    </a:lnTo>
                    <a:lnTo>
                      <a:pt x="82" y="57"/>
                    </a:lnTo>
                    <a:lnTo>
                      <a:pt x="90" y="57"/>
                    </a:lnTo>
                    <a:lnTo>
                      <a:pt x="96" y="56"/>
                    </a:lnTo>
                    <a:lnTo>
                      <a:pt x="103" y="54"/>
                    </a:lnTo>
                    <a:lnTo>
                      <a:pt x="109" y="52"/>
                    </a:lnTo>
                    <a:lnTo>
                      <a:pt x="115" y="50"/>
                    </a:lnTo>
                    <a:lnTo>
                      <a:pt x="118" y="50"/>
                    </a:lnTo>
                    <a:lnTo>
                      <a:pt x="128" y="45"/>
                    </a:lnTo>
                    <a:lnTo>
                      <a:pt x="135" y="41"/>
                    </a:lnTo>
                    <a:lnTo>
                      <a:pt x="139" y="36"/>
                    </a:lnTo>
                    <a:lnTo>
                      <a:pt x="141" y="30"/>
                    </a:lnTo>
                    <a:lnTo>
                      <a:pt x="139" y="23"/>
                    </a:lnTo>
                    <a:lnTo>
                      <a:pt x="135" y="18"/>
                    </a:lnTo>
                    <a:lnTo>
                      <a:pt x="128" y="12"/>
                    </a:lnTo>
                    <a:lnTo>
                      <a:pt x="118" y="9"/>
                    </a:lnTo>
                    <a:lnTo>
                      <a:pt x="115" y="5"/>
                    </a:lnTo>
                    <a:lnTo>
                      <a:pt x="109" y="3"/>
                    </a:lnTo>
                    <a:lnTo>
                      <a:pt x="103" y="1"/>
                    </a:lnTo>
                    <a:lnTo>
                      <a:pt x="96" y="1"/>
                    </a:lnTo>
                    <a:lnTo>
                      <a:pt x="90" y="1"/>
                    </a:lnTo>
                    <a:lnTo>
                      <a:pt x="82" y="0"/>
                    </a:lnTo>
                    <a:lnTo>
                      <a:pt x="75" y="0"/>
                    </a:lnTo>
                    <a:lnTo>
                      <a:pt x="69" y="0"/>
                    </a:lnTo>
                    <a:lnTo>
                      <a:pt x="62" y="0"/>
                    </a:lnTo>
                    <a:lnTo>
                      <a:pt x="54" y="0"/>
                    </a:lnTo>
                    <a:lnTo>
                      <a:pt x="47" y="1"/>
                    </a:lnTo>
                    <a:lnTo>
                      <a:pt x="41" y="1"/>
                    </a:lnTo>
                    <a:lnTo>
                      <a:pt x="35" y="1"/>
                    </a:lnTo>
                    <a:lnTo>
                      <a:pt x="30" y="3"/>
                    </a:lnTo>
                    <a:lnTo>
                      <a:pt x="24" y="5"/>
                    </a:lnTo>
                    <a:lnTo>
                      <a:pt x="20" y="9"/>
                    </a:lnTo>
                    <a:lnTo>
                      <a:pt x="11" y="12"/>
                    </a:lnTo>
                    <a:lnTo>
                      <a:pt x="5" y="18"/>
                    </a:lnTo>
                    <a:lnTo>
                      <a:pt x="0" y="23"/>
                    </a:lnTo>
                    <a:lnTo>
                      <a:pt x="0" y="30"/>
                    </a:lnTo>
                    <a:lnTo>
                      <a:pt x="0" y="36"/>
                    </a:lnTo>
                    <a:lnTo>
                      <a:pt x="5" y="41"/>
                    </a:lnTo>
                    <a:lnTo>
                      <a:pt x="11" y="45"/>
                    </a:lnTo>
                    <a:lnTo>
                      <a:pt x="20" y="50"/>
                    </a:lnTo>
                    <a:lnTo>
                      <a:pt x="24" y="50"/>
                    </a:lnTo>
                    <a:lnTo>
                      <a:pt x="30" y="52"/>
                    </a:lnTo>
                    <a:lnTo>
                      <a:pt x="35" y="54"/>
                    </a:lnTo>
                    <a:lnTo>
                      <a:pt x="41" y="56"/>
                    </a:lnTo>
                    <a:lnTo>
                      <a:pt x="47" y="57"/>
                    </a:lnTo>
                    <a:lnTo>
                      <a:pt x="54" y="57"/>
                    </a:lnTo>
                    <a:lnTo>
                      <a:pt x="62" y="57"/>
                    </a:lnTo>
                    <a:lnTo>
                      <a:pt x="69" y="59"/>
                    </a:lnTo>
                    <a:close/>
                  </a:path>
                </a:pathLst>
              </a:custGeom>
              <a:solidFill>
                <a:srgbClr val="B3D996"/>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58" name="Freeform 57"/>
              <p:cNvSpPr>
                <a:spLocks/>
              </p:cNvSpPr>
              <p:nvPr/>
            </p:nvSpPr>
            <p:spPr bwMode="auto">
              <a:xfrm>
                <a:off x="1778" y="630"/>
                <a:ext cx="186" cy="78"/>
              </a:xfrm>
              <a:custGeom>
                <a:avLst/>
                <a:gdLst>
                  <a:gd name="T0" fmla="*/ 7 w 371"/>
                  <a:gd name="T1" fmla="*/ 5 h 156"/>
                  <a:gd name="T2" fmla="*/ 7 w 371"/>
                  <a:gd name="T3" fmla="*/ 5 h 156"/>
                  <a:gd name="T4" fmla="*/ 8 w 371"/>
                  <a:gd name="T5" fmla="*/ 5 h 156"/>
                  <a:gd name="T6" fmla="*/ 8 w 371"/>
                  <a:gd name="T7" fmla="*/ 5 h 156"/>
                  <a:gd name="T8" fmla="*/ 9 w 371"/>
                  <a:gd name="T9" fmla="*/ 5 h 156"/>
                  <a:gd name="T10" fmla="*/ 9 w 371"/>
                  <a:gd name="T11" fmla="*/ 5 h 156"/>
                  <a:gd name="T12" fmla="*/ 10 w 371"/>
                  <a:gd name="T13" fmla="*/ 5 h 156"/>
                  <a:gd name="T14" fmla="*/ 10 w 371"/>
                  <a:gd name="T15" fmla="*/ 3 h 156"/>
                  <a:gd name="T16" fmla="*/ 10 w 371"/>
                  <a:gd name="T17" fmla="*/ 3 h 156"/>
                  <a:gd name="T18" fmla="*/ 11 w 371"/>
                  <a:gd name="T19" fmla="*/ 3 h 156"/>
                  <a:gd name="T20" fmla="*/ 11 w 371"/>
                  <a:gd name="T21" fmla="*/ 3 h 156"/>
                  <a:gd name="T22" fmla="*/ 11 w 371"/>
                  <a:gd name="T23" fmla="*/ 2 h 156"/>
                  <a:gd name="T24" fmla="*/ 12 w 371"/>
                  <a:gd name="T25" fmla="*/ 2 h 156"/>
                  <a:gd name="T26" fmla="*/ 12 w 371"/>
                  <a:gd name="T27" fmla="*/ 2 h 156"/>
                  <a:gd name="T28" fmla="*/ 12 w 371"/>
                  <a:gd name="T29" fmla="*/ 1 h 156"/>
                  <a:gd name="T30" fmla="*/ 12 w 371"/>
                  <a:gd name="T31" fmla="*/ 1 h 156"/>
                  <a:gd name="T32" fmla="*/ 12 w 371"/>
                  <a:gd name="T33" fmla="*/ 0 h 156"/>
                  <a:gd name="T34" fmla="*/ 0 w 371"/>
                  <a:gd name="T35" fmla="*/ 1 h 156"/>
                  <a:gd name="T36" fmla="*/ 1 w 371"/>
                  <a:gd name="T37" fmla="*/ 1 h 156"/>
                  <a:gd name="T38" fmla="*/ 1 w 371"/>
                  <a:gd name="T39" fmla="*/ 2 h 156"/>
                  <a:gd name="T40" fmla="*/ 1 w 371"/>
                  <a:gd name="T41" fmla="*/ 2 h 156"/>
                  <a:gd name="T42" fmla="*/ 1 w 371"/>
                  <a:gd name="T43" fmla="*/ 2 h 156"/>
                  <a:gd name="T44" fmla="*/ 1 w 371"/>
                  <a:gd name="T45" fmla="*/ 3 h 156"/>
                  <a:gd name="T46" fmla="*/ 1 w 371"/>
                  <a:gd name="T47" fmla="*/ 3 h 156"/>
                  <a:gd name="T48" fmla="*/ 2 w 371"/>
                  <a:gd name="T49" fmla="*/ 3 h 156"/>
                  <a:gd name="T50" fmla="*/ 2 w 371"/>
                  <a:gd name="T51" fmla="*/ 3 h 156"/>
                  <a:gd name="T52" fmla="*/ 3 w 371"/>
                  <a:gd name="T53" fmla="*/ 5 h 156"/>
                  <a:gd name="T54" fmla="*/ 3 w 371"/>
                  <a:gd name="T55" fmla="*/ 5 h 156"/>
                  <a:gd name="T56" fmla="*/ 3 w 371"/>
                  <a:gd name="T57" fmla="*/ 5 h 156"/>
                  <a:gd name="T58" fmla="*/ 4 w 371"/>
                  <a:gd name="T59" fmla="*/ 5 h 156"/>
                  <a:gd name="T60" fmla="*/ 4 w 371"/>
                  <a:gd name="T61" fmla="*/ 5 h 156"/>
                  <a:gd name="T62" fmla="*/ 5 w 371"/>
                  <a:gd name="T63" fmla="*/ 5 h 156"/>
                  <a:gd name="T64" fmla="*/ 6 w 371"/>
                  <a:gd name="T65" fmla="*/ 5 h 156"/>
                  <a:gd name="T66" fmla="*/ 6 w 371"/>
                  <a:gd name="T67" fmla="*/ 5 h 156"/>
                  <a:gd name="T68" fmla="*/ 6 w 371"/>
                  <a:gd name="T69" fmla="*/ 5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1"/>
                  <a:gd name="T106" fmla="*/ 0 h 156"/>
                  <a:gd name="T107" fmla="*/ 371 w 371"/>
                  <a:gd name="T108" fmla="*/ 156 h 1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1" h="156">
                    <a:moveTo>
                      <a:pt x="185" y="156"/>
                    </a:moveTo>
                    <a:lnTo>
                      <a:pt x="194" y="154"/>
                    </a:lnTo>
                    <a:lnTo>
                      <a:pt x="203" y="154"/>
                    </a:lnTo>
                    <a:lnTo>
                      <a:pt x="211" y="154"/>
                    </a:lnTo>
                    <a:lnTo>
                      <a:pt x="222" y="154"/>
                    </a:lnTo>
                    <a:lnTo>
                      <a:pt x="230" y="152"/>
                    </a:lnTo>
                    <a:lnTo>
                      <a:pt x="239" y="150"/>
                    </a:lnTo>
                    <a:lnTo>
                      <a:pt x="247" y="148"/>
                    </a:lnTo>
                    <a:lnTo>
                      <a:pt x="256" y="147"/>
                    </a:lnTo>
                    <a:lnTo>
                      <a:pt x="262" y="143"/>
                    </a:lnTo>
                    <a:lnTo>
                      <a:pt x="269" y="141"/>
                    </a:lnTo>
                    <a:lnTo>
                      <a:pt x="279" y="138"/>
                    </a:lnTo>
                    <a:lnTo>
                      <a:pt x="286" y="136"/>
                    </a:lnTo>
                    <a:lnTo>
                      <a:pt x="294" y="132"/>
                    </a:lnTo>
                    <a:lnTo>
                      <a:pt x="300" y="130"/>
                    </a:lnTo>
                    <a:lnTo>
                      <a:pt x="307" y="127"/>
                    </a:lnTo>
                    <a:lnTo>
                      <a:pt x="315" y="123"/>
                    </a:lnTo>
                    <a:lnTo>
                      <a:pt x="318" y="118"/>
                    </a:lnTo>
                    <a:lnTo>
                      <a:pt x="324" y="114"/>
                    </a:lnTo>
                    <a:lnTo>
                      <a:pt x="330" y="110"/>
                    </a:lnTo>
                    <a:lnTo>
                      <a:pt x="335" y="105"/>
                    </a:lnTo>
                    <a:lnTo>
                      <a:pt x="339" y="101"/>
                    </a:lnTo>
                    <a:lnTo>
                      <a:pt x="343" y="96"/>
                    </a:lnTo>
                    <a:lnTo>
                      <a:pt x="349" y="91"/>
                    </a:lnTo>
                    <a:lnTo>
                      <a:pt x="352" y="87"/>
                    </a:lnTo>
                    <a:lnTo>
                      <a:pt x="354" y="82"/>
                    </a:lnTo>
                    <a:lnTo>
                      <a:pt x="358" y="74"/>
                    </a:lnTo>
                    <a:lnTo>
                      <a:pt x="362" y="69"/>
                    </a:lnTo>
                    <a:lnTo>
                      <a:pt x="364" y="64"/>
                    </a:lnTo>
                    <a:lnTo>
                      <a:pt x="366" y="58"/>
                    </a:lnTo>
                    <a:lnTo>
                      <a:pt x="366" y="53"/>
                    </a:lnTo>
                    <a:lnTo>
                      <a:pt x="367" y="47"/>
                    </a:lnTo>
                    <a:lnTo>
                      <a:pt x="369" y="40"/>
                    </a:lnTo>
                    <a:lnTo>
                      <a:pt x="371" y="0"/>
                    </a:lnTo>
                    <a:lnTo>
                      <a:pt x="2" y="2"/>
                    </a:lnTo>
                    <a:lnTo>
                      <a:pt x="0" y="40"/>
                    </a:lnTo>
                    <a:lnTo>
                      <a:pt x="0" y="47"/>
                    </a:lnTo>
                    <a:lnTo>
                      <a:pt x="2" y="53"/>
                    </a:lnTo>
                    <a:lnTo>
                      <a:pt x="2" y="58"/>
                    </a:lnTo>
                    <a:lnTo>
                      <a:pt x="5" y="65"/>
                    </a:lnTo>
                    <a:lnTo>
                      <a:pt x="7" y="71"/>
                    </a:lnTo>
                    <a:lnTo>
                      <a:pt x="9" y="76"/>
                    </a:lnTo>
                    <a:lnTo>
                      <a:pt x="11" y="82"/>
                    </a:lnTo>
                    <a:lnTo>
                      <a:pt x="17" y="87"/>
                    </a:lnTo>
                    <a:lnTo>
                      <a:pt x="19" y="91"/>
                    </a:lnTo>
                    <a:lnTo>
                      <a:pt x="22" y="96"/>
                    </a:lnTo>
                    <a:lnTo>
                      <a:pt x="28" y="101"/>
                    </a:lnTo>
                    <a:lnTo>
                      <a:pt x="32" y="105"/>
                    </a:lnTo>
                    <a:lnTo>
                      <a:pt x="38" y="110"/>
                    </a:lnTo>
                    <a:lnTo>
                      <a:pt x="43" y="116"/>
                    </a:lnTo>
                    <a:lnTo>
                      <a:pt x="49" y="119"/>
                    </a:lnTo>
                    <a:lnTo>
                      <a:pt x="55" y="123"/>
                    </a:lnTo>
                    <a:lnTo>
                      <a:pt x="60" y="127"/>
                    </a:lnTo>
                    <a:lnTo>
                      <a:pt x="68" y="130"/>
                    </a:lnTo>
                    <a:lnTo>
                      <a:pt x="73" y="132"/>
                    </a:lnTo>
                    <a:lnTo>
                      <a:pt x="81" y="136"/>
                    </a:lnTo>
                    <a:lnTo>
                      <a:pt x="88" y="139"/>
                    </a:lnTo>
                    <a:lnTo>
                      <a:pt x="96" y="141"/>
                    </a:lnTo>
                    <a:lnTo>
                      <a:pt x="104" y="143"/>
                    </a:lnTo>
                    <a:lnTo>
                      <a:pt x="113" y="147"/>
                    </a:lnTo>
                    <a:lnTo>
                      <a:pt x="120" y="148"/>
                    </a:lnTo>
                    <a:lnTo>
                      <a:pt x="128" y="150"/>
                    </a:lnTo>
                    <a:lnTo>
                      <a:pt x="137" y="152"/>
                    </a:lnTo>
                    <a:lnTo>
                      <a:pt x="147" y="154"/>
                    </a:lnTo>
                    <a:lnTo>
                      <a:pt x="156" y="154"/>
                    </a:lnTo>
                    <a:lnTo>
                      <a:pt x="166" y="154"/>
                    </a:lnTo>
                    <a:lnTo>
                      <a:pt x="170" y="154"/>
                    </a:lnTo>
                    <a:lnTo>
                      <a:pt x="173" y="154"/>
                    </a:lnTo>
                    <a:lnTo>
                      <a:pt x="179" y="154"/>
                    </a:lnTo>
                    <a:lnTo>
                      <a:pt x="185" y="156"/>
                    </a:lnTo>
                    <a:close/>
                  </a:path>
                </a:pathLst>
              </a:custGeom>
              <a:solidFill>
                <a:srgbClr val="A3A38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59" name="Freeform 58"/>
              <p:cNvSpPr>
                <a:spLocks/>
              </p:cNvSpPr>
              <p:nvPr/>
            </p:nvSpPr>
            <p:spPr bwMode="auto">
              <a:xfrm>
                <a:off x="1779" y="570"/>
                <a:ext cx="185" cy="117"/>
              </a:xfrm>
              <a:custGeom>
                <a:avLst/>
                <a:gdLst>
                  <a:gd name="T0" fmla="*/ 7 w 369"/>
                  <a:gd name="T1" fmla="*/ 7 h 235"/>
                  <a:gd name="T2" fmla="*/ 8 w 369"/>
                  <a:gd name="T3" fmla="*/ 7 h 235"/>
                  <a:gd name="T4" fmla="*/ 8 w 369"/>
                  <a:gd name="T5" fmla="*/ 7 h 235"/>
                  <a:gd name="T6" fmla="*/ 9 w 369"/>
                  <a:gd name="T7" fmla="*/ 6 h 235"/>
                  <a:gd name="T8" fmla="*/ 10 w 369"/>
                  <a:gd name="T9" fmla="*/ 6 h 235"/>
                  <a:gd name="T10" fmla="*/ 10 w 369"/>
                  <a:gd name="T11" fmla="*/ 6 h 235"/>
                  <a:gd name="T12" fmla="*/ 11 w 369"/>
                  <a:gd name="T13" fmla="*/ 5 h 235"/>
                  <a:gd name="T14" fmla="*/ 11 w 369"/>
                  <a:gd name="T15" fmla="*/ 5 h 235"/>
                  <a:gd name="T16" fmla="*/ 12 w 369"/>
                  <a:gd name="T17" fmla="*/ 4 h 235"/>
                  <a:gd name="T18" fmla="*/ 12 w 369"/>
                  <a:gd name="T19" fmla="*/ 4 h 235"/>
                  <a:gd name="T20" fmla="*/ 12 w 369"/>
                  <a:gd name="T21" fmla="*/ 3 h 235"/>
                  <a:gd name="T22" fmla="*/ 12 w 369"/>
                  <a:gd name="T23" fmla="*/ 3 h 235"/>
                  <a:gd name="T24" fmla="*/ 12 w 369"/>
                  <a:gd name="T25" fmla="*/ 2 h 235"/>
                  <a:gd name="T26" fmla="*/ 11 w 369"/>
                  <a:gd name="T27" fmla="*/ 2 h 235"/>
                  <a:gd name="T28" fmla="*/ 11 w 369"/>
                  <a:gd name="T29" fmla="*/ 1 h 235"/>
                  <a:gd name="T30" fmla="*/ 10 w 369"/>
                  <a:gd name="T31" fmla="*/ 1 h 235"/>
                  <a:gd name="T32" fmla="*/ 10 w 369"/>
                  <a:gd name="T33" fmla="*/ 0 h 235"/>
                  <a:gd name="T34" fmla="*/ 9 w 369"/>
                  <a:gd name="T35" fmla="*/ 0 h 235"/>
                  <a:gd name="T36" fmla="*/ 8 w 369"/>
                  <a:gd name="T37" fmla="*/ 0 h 235"/>
                  <a:gd name="T38" fmla="*/ 8 w 369"/>
                  <a:gd name="T39" fmla="*/ 0 h 235"/>
                  <a:gd name="T40" fmla="*/ 7 w 369"/>
                  <a:gd name="T41" fmla="*/ 0 h 235"/>
                  <a:gd name="T42" fmla="*/ 6 w 369"/>
                  <a:gd name="T43" fmla="*/ 0 h 235"/>
                  <a:gd name="T44" fmla="*/ 6 w 369"/>
                  <a:gd name="T45" fmla="*/ 0 h 235"/>
                  <a:gd name="T46" fmla="*/ 5 w 369"/>
                  <a:gd name="T47" fmla="*/ 0 h 235"/>
                  <a:gd name="T48" fmla="*/ 4 w 369"/>
                  <a:gd name="T49" fmla="*/ 0 h 235"/>
                  <a:gd name="T50" fmla="*/ 3 w 369"/>
                  <a:gd name="T51" fmla="*/ 0 h 235"/>
                  <a:gd name="T52" fmla="*/ 3 w 369"/>
                  <a:gd name="T53" fmla="*/ 0 h 235"/>
                  <a:gd name="T54" fmla="*/ 2 w 369"/>
                  <a:gd name="T55" fmla="*/ 1 h 235"/>
                  <a:gd name="T56" fmla="*/ 1 w 369"/>
                  <a:gd name="T57" fmla="*/ 1 h 235"/>
                  <a:gd name="T58" fmla="*/ 1 w 369"/>
                  <a:gd name="T59" fmla="*/ 2 h 235"/>
                  <a:gd name="T60" fmla="*/ 1 w 369"/>
                  <a:gd name="T61" fmla="*/ 2 h 235"/>
                  <a:gd name="T62" fmla="*/ 1 w 369"/>
                  <a:gd name="T63" fmla="*/ 3 h 235"/>
                  <a:gd name="T64" fmla="*/ 0 w 369"/>
                  <a:gd name="T65" fmla="*/ 3 h 235"/>
                  <a:gd name="T66" fmla="*/ 1 w 369"/>
                  <a:gd name="T67" fmla="*/ 4 h 235"/>
                  <a:gd name="T68" fmla="*/ 1 w 369"/>
                  <a:gd name="T69" fmla="*/ 4 h 235"/>
                  <a:gd name="T70" fmla="*/ 1 w 369"/>
                  <a:gd name="T71" fmla="*/ 5 h 235"/>
                  <a:gd name="T72" fmla="*/ 1 w 369"/>
                  <a:gd name="T73" fmla="*/ 5 h 235"/>
                  <a:gd name="T74" fmla="*/ 2 w 369"/>
                  <a:gd name="T75" fmla="*/ 6 h 235"/>
                  <a:gd name="T76" fmla="*/ 3 w 369"/>
                  <a:gd name="T77" fmla="*/ 6 h 235"/>
                  <a:gd name="T78" fmla="*/ 3 w 369"/>
                  <a:gd name="T79" fmla="*/ 6 h 235"/>
                  <a:gd name="T80" fmla="*/ 4 w 369"/>
                  <a:gd name="T81" fmla="*/ 7 h 235"/>
                  <a:gd name="T82" fmla="*/ 5 w 369"/>
                  <a:gd name="T83" fmla="*/ 7 h 235"/>
                  <a:gd name="T84" fmla="*/ 6 w 369"/>
                  <a:gd name="T85" fmla="*/ 7 h 235"/>
                  <a:gd name="T86" fmla="*/ 6 w 369"/>
                  <a:gd name="T87" fmla="*/ 7 h 2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9"/>
                  <a:gd name="T133" fmla="*/ 0 h 235"/>
                  <a:gd name="T134" fmla="*/ 369 w 369"/>
                  <a:gd name="T135" fmla="*/ 235 h 2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9" h="235">
                    <a:moveTo>
                      <a:pt x="184" y="235"/>
                    </a:moveTo>
                    <a:lnTo>
                      <a:pt x="194" y="233"/>
                    </a:lnTo>
                    <a:lnTo>
                      <a:pt x="203" y="233"/>
                    </a:lnTo>
                    <a:lnTo>
                      <a:pt x="211" y="233"/>
                    </a:lnTo>
                    <a:lnTo>
                      <a:pt x="220" y="231"/>
                    </a:lnTo>
                    <a:lnTo>
                      <a:pt x="230" y="230"/>
                    </a:lnTo>
                    <a:lnTo>
                      <a:pt x="239" y="228"/>
                    </a:lnTo>
                    <a:lnTo>
                      <a:pt x="247" y="226"/>
                    </a:lnTo>
                    <a:lnTo>
                      <a:pt x="256" y="224"/>
                    </a:lnTo>
                    <a:lnTo>
                      <a:pt x="264" y="221"/>
                    </a:lnTo>
                    <a:lnTo>
                      <a:pt x="271" y="219"/>
                    </a:lnTo>
                    <a:lnTo>
                      <a:pt x="279" y="215"/>
                    </a:lnTo>
                    <a:lnTo>
                      <a:pt x="286" y="213"/>
                    </a:lnTo>
                    <a:lnTo>
                      <a:pt x="294" y="210"/>
                    </a:lnTo>
                    <a:lnTo>
                      <a:pt x="301" y="206"/>
                    </a:lnTo>
                    <a:lnTo>
                      <a:pt x="307" y="203"/>
                    </a:lnTo>
                    <a:lnTo>
                      <a:pt x="315" y="199"/>
                    </a:lnTo>
                    <a:lnTo>
                      <a:pt x="320" y="194"/>
                    </a:lnTo>
                    <a:lnTo>
                      <a:pt x="326" y="190"/>
                    </a:lnTo>
                    <a:lnTo>
                      <a:pt x="332" y="185"/>
                    </a:lnTo>
                    <a:lnTo>
                      <a:pt x="337" y="181"/>
                    </a:lnTo>
                    <a:lnTo>
                      <a:pt x="341" y="175"/>
                    </a:lnTo>
                    <a:lnTo>
                      <a:pt x="347" y="170"/>
                    </a:lnTo>
                    <a:lnTo>
                      <a:pt x="350" y="166"/>
                    </a:lnTo>
                    <a:lnTo>
                      <a:pt x="354" y="161"/>
                    </a:lnTo>
                    <a:lnTo>
                      <a:pt x="358" y="156"/>
                    </a:lnTo>
                    <a:lnTo>
                      <a:pt x="360" y="150"/>
                    </a:lnTo>
                    <a:lnTo>
                      <a:pt x="364" y="145"/>
                    </a:lnTo>
                    <a:lnTo>
                      <a:pt x="365" y="139"/>
                    </a:lnTo>
                    <a:lnTo>
                      <a:pt x="365" y="134"/>
                    </a:lnTo>
                    <a:lnTo>
                      <a:pt x="367" y="127"/>
                    </a:lnTo>
                    <a:lnTo>
                      <a:pt x="369" y="121"/>
                    </a:lnTo>
                    <a:lnTo>
                      <a:pt x="369" y="116"/>
                    </a:lnTo>
                    <a:lnTo>
                      <a:pt x="369" y="110"/>
                    </a:lnTo>
                    <a:lnTo>
                      <a:pt x="367" y="103"/>
                    </a:lnTo>
                    <a:lnTo>
                      <a:pt x="365" y="98"/>
                    </a:lnTo>
                    <a:lnTo>
                      <a:pt x="365" y="92"/>
                    </a:lnTo>
                    <a:lnTo>
                      <a:pt x="364" y="87"/>
                    </a:lnTo>
                    <a:lnTo>
                      <a:pt x="360" y="80"/>
                    </a:lnTo>
                    <a:lnTo>
                      <a:pt x="358" y="76"/>
                    </a:lnTo>
                    <a:lnTo>
                      <a:pt x="354" y="71"/>
                    </a:lnTo>
                    <a:lnTo>
                      <a:pt x="350" y="64"/>
                    </a:lnTo>
                    <a:lnTo>
                      <a:pt x="347" y="60"/>
                    </a:lnTo>
                    <a:lnTo>
                      <a:pt x="341" y="55"/>
                    </a:lnTo>
                    <a:lnTo>
                      <a:pt x="337" y="51"/>
                    </a:lnTo>
                    <a:lnTo>
                      <a:pt x="332" y="46"/>
                    </a:lnTo>
                    <a:lnTo>
                      <a:pt x="326" y="42"/>
                    </a:lnTo>
                    <a:lnTo>
                      <a:pt x="320" y="36"/>
                    </a:lnTo>
                    <a:lnTo>
                      <a:pt x="315" y="33"/>
                    </a:lnTo>
                    <a:lnTo>
                      <a:pt x="307" y="29"/>
                    </a:lnTo>
                    <a:lnTo>
                      <a:pt x="301" y="26"/>
                    </a:lnTo>
                    <a:lnTo>
                      <a:pt x="294" y="20"/>
                    </a:lnTo>
                    <a:lnTo>
                      <a:pt x="286" y="18"/>
                    </a:lnTo>
                    <a:lnTo>
                      <a:pt x="279" y="15"/>
                    </a:lnTo>
                    <a:lnTo>
                      <a:pt x="271" y="13"/>
                    </a:lnTo>
                    <a:lnTo>
                      <a:pt x="264" y="9"/>
                    </a:lnTo>
                    <a:lnTo>
                      <a:pt x="256" y="8"/>
                    </a:lnTo>
                    <a:lnTo>
                      <a:pt x="247" y="6"/>
                    </a:lnTo>
                    <a:lnTo>
                      <a:pt x="239" y="4"/>
                    </a:lnTo>
                    <a:lnTo>
                      <a:pt x="230" y="2"/>
                    </a:lnTo>
                    <a:lnTo>
                      <a:pt x="220" y="2"/>
                    </a:lnTo>
                    <a:lnTo>
                      <a:pt x="211" y="0"/>
                    </a:lnTo>
                    <a:lnTo>
                      <a:pt x="203" y="0"/>
                    </a:lnTo>
                    <a:lnTo>
                      <a:pt x="194" y="0"/>
                    </a:lnTo>
                    <a:lnTo>
                      <a:pt x="184" y="0"/>
                    </a:lnTo>
                    <a:lnTo>
                      <a:pt x="179" y="0"/>
                    </a:lnTo>
                    <a:lnTo>
                      <a:pt x="173" y="0"/>
                    </a:lnTo>
                    <a:lnTo>
                      <a:pt x="169" y="0"/>
                    </a:lnTo>
                    <a:lnTo>
                      <a:pt x="166" y="0"/>
                    </a:lnTo>
                    <a:lnTo>
                      <a:pt x="156" y="0"/>
                    </a:lnTo>
                    <a:lnTo>
                      <a:pt x="147" y="2"/>
                    </a:lnTo>
                    <a:lnTo>
                      <a:pt x="137" y="2"/>
                    </a:lnTo>
                    <a:lnTo>
                      <a:pt x="128" y="4"/>
                    </a:lnTo>
                    <a:lnTo>
                      <a:pt x="120" y="6"/>
                    </a:lnTo>
                    <a:lnTo>
                      <a:pt x="113" y="8"/>
                    </a:lnTo>
                    <a:lnTo>
                      <a:pt x="103" y="9"/>
                    </a:lnTo>
                    <a:lnTo>
                      <a:pt x="96" y="13"/>
                    </a:lnTo>
                    <a:lnTo>
                      <a:pt x="88" y="15"/>
                    </a:lnTo>
                    <a:lnTo>
                      <a:pt x="81" y="18"/>
                    </a:lnTo>
                    <a:lnTo>
                      <a:pt x="73" y="20"/>
                    </a:lnTo>
                    <a:lnTo>
                      <a:pt x="66" y="26"/>
                    </a:lnTo>
                    <a:lnTo>
                      <a:pt x="60" y="29"/>
                    </a:lnTo>
                    <a:lnTo>
                      <a:pt x="54" y="33"/>
                    </a:lnTo>
                    <a:lnTo>
                      <a:pt x="47" y="36"/>
                    </a:lnTo>
                    <a:lnTo>
                      <a:pt x="41" y="42"/>
                    </a:lnTo>
                    <a:lnTo>
                      <a:pt x="36" y="46"/>
                    </a:lnTo>
                    <a:lnTo>
                      <a:pt x="30" y="51"/>
                    </a:lnTo>
                    <a:lnTo>
                      <a:pt x="26" y="55"/>
                    </a:lnTo>
                    <a:lnTo>
                      <a:pt x="20" y="60"/>
                    </a:lnTo>
                    <a:lnTo>
                      <a:pt x="17" y="64"/>
                    </a:lnTo>
                    <a:lnTo>
                      <a:pt x="15" y="71"/>
                    </a:lnTo>
                    <a:lnTo>
                      <a:pt x="9" y="76"/>
                    </a:lnTo>
                    <a:lnTo>
                      <a:pt x="7" y="80"/>
                    </a:lnTo>
                    <a:lnTo>
                      <a:pt x="5" y="87"/>
                    </a:lnTo>
                    <a:lnTo>
                      <a:pt x="3" y="92"/>
                    </a:lnTo>
                    <a:lnTo>
                      <a:pt x="2" y="98"/>
                    </a:lnTo>
                    <a:lnTo>
                      <a:pt x="0" y="103"/>
                    </a:lnTo>
                    <a:lnTo>
                      <a:pt x="0" y="110"/>
                    </a:lnTo>
                    <a:lnTo>
                      <a:pt x="0" y="116"/>
                    </a:lnTo>
                    <a:lnTo>
                      <a:pt x="0" y="121"/>
                    </a:lnTo>
                    <a:lnTo>
                      <a:pt x="0" y="127"/>
                    </a:lnTo>
                    <a:lnTo>
                      <a:pt x="2" y="134"/>
                    </a:lnTo>
                    <a:lnTo>
                      <a:pt x="3" y="139"/>
                    </a:lnTo>
                    <a:lnTo>
                      <a:pt x="5" y="145"/>
                    </a:lnTo>
                    <a:lnTo>
                      <a:pt x="7" y="150"/>
                    </a:lnTo>
                    <a:lnTo>
                      <a:pt x="9" y="156"/>
                    </a:lnTo>
                    <a:lnTo>
                      <a:pt x="15" y="161"/>
                    </a:lnTo>
                    <a:lnTo>
                      <a:pt x="17" y="166"/>
                    </a:lnTo>
                    <a:lnTo>
                      <a:pt x="20" y="170"/>
                    </a:lnTo>
                    <a:lnTo>
                      <a:pt x="26" y="175"/>
                    </a:lnTo>
                    <a:lnTo>
                      <a:pt x="30" y="181"/>
                    </a:lnTo>
                    <a:lnTo>
                      <a:pt x="36" y="185"/>
                    </a:lnTo>
                    <a:lnTo>
                      <a:pt x="41" y="190"/>
                    </a:lnTo>
                    <a:lnTo>
                      <a:pt x="47" y="194"/>
                    </a:lnTo>
                    <a:lnTo>
                      <a:pt x="54" y="199"/>
                    </a:lnTo>
                    <a:lnTo>
                      <a:pt x="60" y="203"/>
                    </a:lnTo>
                    <a:lnTo>
                      <a:pt x="66" y="206"/>
                    </a:lnTo>
                    <a:lnTo>
                      <a:pt x="73" y="210"/>
                    </a:lnTo>
                    <a:lnTo>
                      <a:pt x="81" y="213"/>
                    </a:lnTo>
                    <a:lnTo>
                      <a:pt x="88" y="215"/>
                    </a:lnTo>
                    <a:lnTo>
                      <a:pt x="96" y="219"/>
                    </a:lnTo>
                    <a:lnTo>
                      <a:pt x="103" y="221"/>
                    </a:lnTo>
                    <a:lnTo>
                      <a:pt x="113" y="224"/>
                    </a:lnTo>
                    <a:lnTo>
                      <a:pt x="120" y="226"/>
                    </a:lnTo>
                    <a:lnTo>
                      <a:pt x="128" y="228"/>
                    </a:lnTo>
                    <a:lnTo>
                      <a:pt x="137" y="230"/>
                    </a:lnTo>
                    <a:lnTo>
                      <a:pt x="147" y="231"/>
                    </a:lnTo>
                    <a:lnTo>
                      <a:pt x="156" y="233"/>
                    </a:lnTo>
                    <a:lnTo>
                      <a:pt x="166" y="233"/>
                    </a:lnTo>
                    <a:lnTo>
                      <a:pt x="169" y="233"/>
                    </a:lnTo>
                    <a:lnTo>
                      <a:pt x="173" y="233"/>
                    </a:lnTo>
                    <a:lnTo>
                      <a:pt x="179" y="233"/>
                    </a:lnTo>
                    <a:lnTo>
                      <a:pt x="184" y="235"/>
                    </a:lnTo>
                    <a:close/>
                  </a:path>
                </a:pathLst>
              </a:custGeom>
              <a:solidFill>
                <a:srgbClr val="FFE6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60" name="Freeform 59"/>
              <p:cNvSpPr>
                <a:spLocks/>
              </p:cNvSpPr>
              <p:nvPr/>
            </p:nvSpPr>
            <p:spPr bwMode="auto">
              <a:xfrm>
                <a:off x="1779" y="593"/>
                <a:ext cx="186" cy="77"/>
              </a:xfrm>
              <a:custGeom>
                <a:avLst/>
                <a:gdLst>
                  <a:gd name="T0" fmla="*/ 7 w 371"/>
                  <a:gd name="T1" fmla="*/ 5 h 154"/>
                  <a:gd name="T2" fmla="*/ 7 w 371"/>
                  <a:gd name="T3" fmla="*/ 5 h 154"/>
                  <a:gd name="T4" fmla="*/ 8 w 371"/>
                  <a:gd name="T5" fmla="*/ 5 h 154"/>
                  <a:gd name="T6" fmla="*/ 8 w 371"/>
                  <a:gd name="T7" fmla="*/ 5 h 154"/>
                  <a:gd name="T8" fmla="*/ 9 w 371"/>
                  <a:gd name="T9" fmla="*/ 5 h 154"/>
                  <a:gd name="T10" fmla="*/ 9 w 371"/>
                  <a:gd name="T11" fmla="*/ 5 h 154"/>
                  <a:gd name="T12" fmla="*/ 10 w 371"/>
                  <a:gd name="T13" fmla="*/ 5 h 154"/>
                  <a:gd name="T14" fmla="*/ 10 w 371"/>
                  <a:gd name="T15" fmla="*/ 3 h 154"/>
                  <a:gd name="T16" fmla="*/ 10 w 371"/>
                  <a:gd name="T17" fmla="*/ 3 h 154"/>
                  <a:gd name="T18" fmla="*/ 11 w 371"/>
                  <a:gd name="T19" fmla="*/ 3 h 154"/>
                  <a:gd name="T20" fmla="*/ 11 w 371"/>
                  <a:gd name="T21" fmla="*/ 3 h 154"/>
                  <a:gd name="T22" fmla="*/ 11 w 371"/>
                  <a:gd name="T23" fmla="*/ 2 h 154"/>
                  <a:gd name="T24" fmla="*/ 12 w 371"/>
                  <a:gd name="T25" fmla="*/ 2 h 154"/>
                  <a:gd name="T26" fmla="*/ 12 w 371"/>
                  <a:gd name="T27" fmla="*/ 2 h 154"/>
                  <a:gd name="T28" fmla="*/ 12 w 371"/>
                  <a:gd name="T29" fmla="*/ 1 h 154"/>
                  <a:gd name="T30" fmla="*/ 12 w 371"/>
                  <a:gd name="T31" fmla="*/ 1 h 154"/>
                  <a:gd name="T32" fmla="*/ 12 w 371"/>
                  <a:gd name="T33" fmla="*/ 0 h 154"/>
                  <a:gd name="T34" fmla="*/ 0 w 371"/>
                  <a:gd name="T35" fmla="*/ 1 h 154"/>
                  <a:gd name="T36" fmla="*/ 1 w 371"/>
                  <a:gd name="T37" fmla="*/ 1 h 154"/>
                  <a:gd name="T38" fmla="*/ 1 w 371"/>
                  <a:gd name="T39" fmla="*/ 1 h 154"/>
                  <a:gd name="T40" fmla="*/ 1 w 371"/>
                  <a:gd name="T41" fmla="*/ 2 h 154"/>
                  <a:gd name="T42" fmla="*/ 1 w 371"/>
                  <a:gd name="T43" fmla="*/ 2 h 154"/>
                  <a:gd name="T44" fmla="*/ 1 w 371"/>
                  <a:gd name="T45" fmla="*/ 2 h 154"/>
                  <a:gd name="T46" fmla="*/ 1 w 371"/>
                  <a:gd name="T47" fmla="*/ 3 h 154"/>
                  <a:gd name="T48" fmla="*/ 2 w 371"/>
                  <a:gd name="T49" fmla="*/ 3 h 154"/>
                  <a:gd name="T50" fmla="*/ 2 w 371"/>
                  <a:gd name="T51" fmla="*/ 3 h 154"/>
                  <a:gd name="T52" fmla="*/ 3 w 371"/>
                  <a:gd name="T53" fmla="*/ 4 h 154"/>
                  <a:gd name="T54" fmla="*/ 3 w 371"/>
                  <a:gd name="T55" fmla="*/ 5 h 154"/>
                  <a:gd name="T56" fmla="*/ 3 w 371"/>
                  <a:gd name="T57" fmla="*/ 5 h 154"/>
                  <a:gd name="T58" fmla="*/ 4 w 371"/>
                  <a:gd name="T59" fmla="*/ 5 h 154"/>
                  <a:gd name="T60" fmla="*/ 4 w 371"/>
                  <a:gd name="T61" fmla="*/ 5 h 154"/>
                  <a:gd name="T62" fmla="*/ 5 w 371"/>
                  <a:gd name="T63" fmla="*/ 5 h 154"/>
                  <a:gd name="T64" fmla="*/ 6 w 371"/>
                  <a:gd name="T65" fmla="*/ 5 h 154"/>
                  <a:gd name="T66" fmla="*/ 6 w 371"/>
                  <a:gd name="T67" fmla="*/ 5 h 154"/>
                  <a:gd name="T68" fmla="*/ 6 w 371"/>
                  <a:gd name="T69" fmla="*/ 5 h 1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1"/>
                  <a:gd name="T106" fmla="*/ 0 h 154"/>
                  <a:gd name="T107" fmla="*/ 371 w 371"/>
                  <a:gd name="T108" fmla="*/ 154 h 1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1" h="154">
                    <a:moveTo>
                      <a:pt x="184" y="154"/>
                    </a:moveTo>
                    <a:lnTo>
                      <a:pt x="194" y="152"/>
                    </a:lnTo>
                    <a:lnTo>
                      <a:pt x="203" y="152"/>
                    </a:lnTo>
                    <a:lnTo>
                      <a:pt x="211" y="152"/>
                    </a:lnTo>
                    <a:lnTo>
                      <a:pt x="220" y="150"/>
                    </a:lnTo>
                    <a:lnTo>
                      <a:pt x="230" y="148"/>
                    </a:lnTo>
                    <a:lnTo>
                      <a:pt x="239" y="147"/>
                    </a:lnTo>
                    <a:lnTo>
                      <a:pt x="247" y="145"/>
                    </a:lnTo>
                    <a:lnTo>
                      <a:pt x="256" y="145"/>
                    </a:lnTo>
                    <a:lnTo>
                      <a:pt x="264" y="141"/>
                    </a:lnTo>
                    <a:lnTo>
                      <a:pt x="271" y="138"/>
                    </a:lnTo>
                    <a:lnTo>
                      <a:pt x="279" y="136"/>
                    </a:lnTo>
                    <a:lnTo>
                      <a:pt x="286" y="132"/>
                    </a:lnTo>
                    <a:lnTo>
                      <a:pt x="292" y="130"/>
                    </a:lnTo>
                    <a:lnTo>
                      <a:pt x="299" y="127"/>
                    </a:lnTo>
                    <a:lnTo>
                      <a:pt x="307" y="123"/>
                    </a:lnTo>
                    <a:lnTo>
                      <a:pt x="315" y="121"/>
                    </a:lnTo>
                    <a:lnTo>
                      <a:pt x="318" y="116"/>
                    </a:lnTo>
                    <a:lnTo>
                      <a:pt x="326" y="112"/>
                    </a:lnTo>
                    <a:lnTo>
                      <a:pt x="330" y="109"/>
                    </a:lnTo>
                    <a:lnTo>
                      <a:pt x="335" y="103"/>
                    </a:lnTo>
                    <a:lnTo>
                      <a:pt x="339" y="98"/>
                    </a:lnTo>
                    <a:lnTo>
                      <a:pt x="345" y="94"/>
                    </a:lnTo>
                    <a:lnTo>
                      <a:pt x="348" y="89"/>
                    </a:lnTo>
                    <a:lnTo>
                      <a:pt x="352" y="85"/>
                    </a:lnTo>
                    <a:lnTo>
                      <a:pt x="356" y="78"/>
                    </a:lnTo>
                    <a:lnTo>
                      <a:pt x="358" y="74"/>
                    </a:lnTo>
                    <a:lnTo>
                      <a:pt x="362" y="67"/>
                    </a:lnTo>
                    <a:lnTo>
                      <a:pt x="364" y="63"/>
                    </a:lnTo>
                    <a:lnTo>
                      <a:pt x="365" y="56"/>
                    </a:lnTo>
                    <a:lnTo>
                      <a:pt x="367" y="51"/>
                    </a:lnTo>
                    <a:lnTo>
                      <a:pt x="367" y="45"/>
                    </a:lnTo>
                    <a:lnTo>
                      <a:pt x="369" y="40"/>
                    </a:lnTo>
                    <a:lnTo>
                      <a:pt x="371" y="0"/>
                    </a:lnTo>
                    <a:lnTo>
                      <a:pt x="2" y="0"/>
                    </a:lnTo>
                    <a:lnTo>
                      <a:pt x="0" y="40"/>
                    </a:lnTo>
                    <a:lnTo>
                      <a:pt x="0" y="45"/>
                    </a:lnTo>
                    <a:lnTo>
                      <a:pt x="2" y="53"/>
                    </a:lnTo>
                    <a:lnTo>
                      <a:pt x="2" y="58"/>
                    </a:lnTo>
                    <a:lnTo>
                      <a:pt x="5" y="63"/>
                    </a:lnTo>
                    <a:lnTo>
                      <a:pt x="5" y="69"/>
                    </a:lnTo>
                    <a:lnTo>
                      <a:pt x="9" y="74"/>
                    </a:lnTo>
                    <a:lnTo>
                      <a:pt x="11" y="80"/>
                    </a:lnTo>
                    <a:lnTo>
                      <a:pt x="17" y="85"/>
                    </a:lnTo>
                    <a:lnTo>
                      <a:pt x="19" y="89"/>
                    </a:lnTo>
                    <a:lnTo>
                      <a:pt x="22" y="94"/>
                    </a:lnTo>
                    <a:lnTo>
                      <a:pt x="28" y="100"/>
                    </a:lnTo>
                    <a:lnTo>
                      <a:pt x="32" y="105"/>
                    </a:lnTo>
                    <a:lnTo>
                      <a:pt x="37" y="109"/>
                    </a:lnTo>
                    <a:lnTo>
                      <a:pt x="41" y="112"/>
                    </a:lnTo>
                    <a:lnTo>
                      <a:pt x="49" y="118"/>
                    </a:lnTo>
                    <a:lnTo>
                      <a:pt x="54" y="121"/>
                    </a:lnTo>
                    <a:lnTo>
                      <a:pt x="60" y="125"/>
                    </a:lnTo>
                    <a:lnTo>
                      <a:pt x="68" y="128"/>
                    </a:lnTo>
                    <a:lnTo>
                      <a:pt x="73" y="130"/>
                    </a:lnTo>
                    <a:lnTo>
                      <a:pt x="81" y="134"/>
                    </a:lnTo>
                    <a:lnTo>
                      <a:pt x="88" y="136"/>
                    </a:lnTo>
                    <a:lnTo>
                      <a:pt x="96" y="139"/>
                    </a:lnTo>
                    <a:lnTo>
                      <a:pt x="103" y="141"/>
                    </a:lnTo>
                    <a:lnTo>
                      <a:pt x="113" y="145"/>
                    </a:lnTo>
                    <a:lnTo>
                      <a:pt x="120" y="145"/>
                    </a:lnTo>
                    <a:lnTo>
                      <a:pt x="128" y="147"/>
                    </a:lnTo>
                    <a:lnTo>
                      <a:pt x="137" y="148"/>
                    </a:lnTo>
                    <a:lnTo>
                      <a:pt x="147" y="150"/>
                    </a:lnTo>
                    <a:lnTo>
                      <a:pt x="156" y="152"/>
                    </a:lnTo>
                    <a:lnTo>
                      <a:pt x="166" y="152"/>
                    </a:lnTo>
                    <a:lnTo>
                      <a:pt x="169" y="152"/>
                    </a:lnTo>
                    <a:lnTo>
                      <a:pt x="173" y="152"/>
                    </a:lnTo>
                    <a:lnTo>
                      <a:pt x="179" y="152"/>
                    </a:lnTo>
                    <a:lnTo>
                      <a:pt x="184" y="154"/>
                    </a:lnTo>
                    <a:close/>
                  </a:path>
                </a:pathLst>
              </a:custGeom>
              <a:solidFill>
                <a:srgbClr val="A3A38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61" name="Freeform 60"/>
              <p:cNvSpPr>
                <a:spLocks/>
              </p:cNvSpPr>
              <p:nvPr/>
            </p:nvSpPr>
            <p:spPr bwMode="auto">
              <a:xfrm>
                <a:off x="1780" y="531"/>
                <a:ext cx="185" cy="117"/>
              </a:xfrm>
              <a:custGeom>
                <a:avLst/>
                <a:gdLst>
                  <a:gd name="T0" fmla="*/ 7 w 369"/>
                  <a:gd name="T1" fmla="*/ 7 h 234"/>
                  <a:gd name="T2" fmla="*/ 8 w 369"/>
                  <a:gd name="T3" fmla="*/ 7 h 234"/>
                  <a:gd name="T4" fmla="*/ 8 w 369"/>
                  <a:gd name="T5" fmla="*/ 7 h 234"/>
                  <a:gd name="T6" fmla="*/ 9 w 369"/>
                  <a:gd name="T7" fmla="*/ 7 h 234"/>
                  <a:gd name="T8" fmla="*/ 10 w 369"/>
                  <a:gd name="T9" fmla="*/ 7 h 234"/>
                  <a:gd name="T10" fmla="*/ 10 w 369"/>
                  <a:gd name="T11" fmla="*/ 7 h 234"/>
                  <a:gd name="T12" fmla="*/ 11 w 369"/>
                  <a:gd name="T13" fmla="*/ 6 h 234"/>
                  <a:gd name="T14" fmla="*/ 11 w 369"/>
                  <a:gd name="T15" fmla="*/ 6 h 234"/>
                  <a:gd name="T16" fmla="*/ 12 w 369"/>
                  <a:gd name="T17" fmla="*/ 5 h 234"/>
                  <a:gd name="T18" fmla="*/ 12 w 369"/>
                  <a:gd name="T19" fmla="*/ 5 h 234"/>
                  <a:gd name="T20" fmla="*/ 12 w 369"/>
                  <a:gd name="T21" fmla="*/ 4 h 234"/>
                  <a:gd name="T22" fmla="*/ 12 w 369"/>
                  <a:gd name="T23" fmla="*/ 4 h 234"/>
                  <a:gd name="T24" fmla="*/ 12 w 369"/>
                  <a:gd name="T25" fmla="*/ 3 h 234"/>
                  <a:gd name="T26" fmla="*/ 11 w 369"/>
                  <a:gd name="T27" fmla="*/ 3 h 234"/>
                  <a:gd name="T28" fmla="*/ 11 w 369"/>
                  <a:gd name="T29" fmla="*/ 2 h 234"/>
                  <a:gd name="T30" fmla="*/ 10 w 369"/>
                  <a:gd name="T31" fmla="*/ 2 h 234"/>
                  <a:gd name="T32" fmla="*/ 10 w 369"/>
                  <a:gd name="T33" fmla="*/ 1 h 234"/>
                  <a:gd name="T34" fmla="*/ 9 w 369"/>
                  <a:gd name="T35" fmla="*/ 1 h 234"/>
                  <a:gd name="T36" fmla="*/ 8 w 369"/>
                  <a:gd name="T37" fmla="*/ 1 h 234"/>
                  <a:gd name="T38" fmla="*/ 8 w 369"/>
                  <a:gd name="T39" fmla="*/ 1 h 234"/>
                  <a:gd name="T40" fmla="*/ 7 w 369"/>
                  <a:gd name="T41" fmla="*/ 0 h 234"/>
                  <a:gd name="T42" fmla="*/ 6 w 369"/>
                  <a:gd name="T43" fmla="*/ 0 h 234"/>
                  <a:gd name="T44" fmla="*/ 6 w 369"/>
                  <a:gd name="T45" fmla="*/ 0 h 234"/>
                  <a:gd name="T46" fmla="*/ 5 w 369"/>
                  <a:gd name="T47" fmla="*/ 1 h 234"/>
                  <a:gd name="T48" fmla="*/ 4 w 369"/>
                  <a:gd name="T49" fmla="*/ 1 h 234"/>
                  <a:gd name="T50" fmla="*/ 3 w 369"/>
                  <a:gd name="T51" fmla="*/ 1 h 234"/>
                  <a:gd name="T52" fmla="*/ 3 w 369"/>
                  <a:gd name="T53" fmla="*/ 1 h 234"/>
                  <a:gd name="T54" fmla="*/ 2 w 369"/>
                  <a:gd name="T55" fmla="*/ 2 h 234"/>
                  <a:gd name="T56" fmla="*/ 1 w 369"/>
                  <a:gd name="T57" fmla="*/ 2 h 234"/>
                  <a:gd name="T58" fmla="*/ 1 w 369"/>
                  <a:gd name="T59" fmla="*/ 3 h 234"/>
                  <a:gd name="T60" fmla="*/ 1 w 369"/>
                  <a:gd name="T61" fmla="*/ 3 h 234"/>
                  <a:gd name="T62" fmla="*/ 1 w 369"/>
                  <a:gd name="T63" fmla="*/ 4 h 234"/>
                  <a:gd name="T64" fmla="*/ 0 w 369"/>
                  <a:gd name="T65" fmla="*/ 4 h 234"/>
                  <a:gd name="T66" fmla="*/ 1 w 369"/>
                  <a:gd name="T67" fmla="*/ 5 h 234"/>
                  <a:gd name="T68" fmla="*/ 1 w 369"/>
                  <a:gd name="T69" fmla="*/ 5 h 234"/>
                  <a:gd name="T70" fmla="*/ 1 w 369"/>
                  <a:gd name="T71" fmla="*/ 6 h 234"/>
                  <a:gd name="T72" fmla="*/ 1 w 369"/>
                  <a:gd name="T73" fmla="*/ 6 h 234"/>
                  <a:gd name="T74" fmla="*/ 2 w 369"/>
                  <a:gd name="T75" fmla="*/ 7 h 234"/>
                  <a:gd name="T76" fmla="*/ 3 w 369"/>
                  <a:gd name="T77" fmla="*/ 7 h 234"/>
                  <a:gd name="T78" fmla="*/ 3 w 369"/>
                  <a:gd name="T79" fmla="*/ 7 h 234"/>
                  <a:gd name="T80" fmla="*/ 4 w 369"/>
                  <a:gd name="T81" fmla="*/ 7 h 234"/>
                  <a:gd name="T82" fmla="*/ 5 w 369"/>
                  <a:gd name="T83" fmla="*/ 7 h 234"/>
                  <a:gd name="T84" fmla="*/ 6 w 369"/>
                  <a:gd name="T85" fmla="*/ 7 h 234"/>
                  <a:gd name="T86" fmla="*/ 6 w 369"/>
                  <a:gd name="T87" fmla="*/ 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9"/>
                  <a:gd name="T133" fmla="*/ 0 h 234"/>
                  <a:gd name="T134" fmla="*/ 369 w 369"/>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9" h="234">
                    <a:moveTo>
                      <a:pt x="184" y="234"/>
                    </a:moveTo>
                    <a:lnTo>
                      <a:pt x="194" y="234"/>
                    </a:lnTo>
                    <a:lnTo>
                      <a:pt x="203" y="234"/>
                    </a:lnTo>
                    <a:lnTo>
                      <a:pt x="213" y="233"/>
                    </a:lnTo>
                    <a:lnTo>
                      <a:pt x="222" y="233"/>
                    </a:lnTo>
                    <a:lnTo>
                      <a:pt x="230" y="231"/>
                    </a:lnTo>
                    <a:lnTo>
                      <a:pt x="239" y="229"/>
                    </a:lnTo>
                    <a:lnTo>
                      <a:pt x="247" y="227"/>
                    </a:lnTo>
                    <a:lnTo>
                      <a:pt x="256" y="225"/>
                    </a:lnTo>
                    <a:lnTo>
                      <a:pt x="264" y="222"/>
                    </a:lnTo>
                    <a:lnTo>
                      <a:pt x="271" y="220"/>
                    </a:lnTo>
                    <a:lnTo>
                      <a:pt x="279" y="216"/>
                    </a:lnTo>
                    <a:lnTo>
                      <a:pt x="286" y="215"/>
                    </a:lnTo>
                    <a:lnTo>
                      <a:pt x="294" y="211"/>
                    </a:lnTo>
                    <a:lnTo>
                      <a:pt x="301" y="207"/>
                    </a:lnTo>
                    <a:lnTo>
                      <a:pt x="309" y="204"/>
                    </a:lnTo>
                    <a:lnTo>
                      <a:pt x="314" y="200"/>
                    </a:lnTo>
                    <a:lnTo>
                      <a:pt x="320" y="195"/>
                    </a:lnTo>
                    <a:lnTo>
                      <a:pt x="326" y="191"/>
                    </a:lnTo>
                    <a:lnTo>
                      <a:pt x="331" y="187"/>
                    </a:lnTo>
                    <a:lnTo>
                      <a:pt x="337" y="182"/>
                    </a:lnTo>
                    <a:lnTo>
                      <a:pt x="341" y="177"/>
                    </a:lnTo>
                    <a:lnTo>
                      <a:pt x="346" y="173"/>
                    </a:lnTo>
                    <a:lnTo>
                      <a:pt x="350" y="168"/>
                    </a:lnTo>
                    <a:lnTo>
                      <a:pt x="354" y="164"/>
                    </a:lnTo>
                    <a:lnTo>
                      <a:pt x="358" y="157"/>
                    </a:lnTo>
                    <a:lnTo>
                      <a:pt x="360" y="151"/>
                    </a:lnTo>
                    <a:lnTo>
                      <a:pt x="362" y="146"/>
                    </a:lnTo>
                    <a:lnTo>
                      <a:pt x="365" y="141"/>
                    </a:lnTo>
                    <a:lnTo>
                      <a:pt x="365" y="135"/>
                    </a:lnTo>
                    <a:lnTo>
                      <a:pt x="367" y="130"/>
                    </a:lnTo>
                    <a:lnTo>
                      <a:pt x="369" y="124"/>
                    </a:lnTo>
                    <a:lnTo>
                      <a:pt x="369" y="119"/>
                    </a:lnTo>
                    <a:lnTo>
                      <a:pt x="369" y="112"/>
                    </a:lnTo>
                    <a:lnTo>
                      <a:pt x="367" y="106"/>
                    </a:lnTo>
                    <a:lnTo>
                      <a:pt x="365" y="99"/>
                    </a:lnTo>
                    <a:lnTo>
                      <a:pt x="365" y="94"/>
                    </a:lnTo>
                    <a:lnTo>
                      <a:pt x="362" y="88"/>
                    </a:lnTo>
                    <a:lnTo>
                      <a:pt x="360" y="83"/>
                    </a:lnTo>
                    <a:lnTo>
                      <a:pt x="358" y="77"/>
                    </a:lnTo>
                    <a:lnTo>
                      <a:pt x="354" y="72"/>
                    </a:lnTo>
                    <a:lnTo>
                      <a:pt x="350" y="67"/>
                    </a:lnTo>
                    <a:lnTo>
                      <a:pt x="346" y="61"/>
                    </a:lnTo>
                    <a:lnTo>
                      <a:pt x="341" y="58"/>
                    </a:lnTo>
                    <a:lnTo>
                      <a:pt x="337" y="52"/>
                    </a:lnTo>
                    <a:lnTo>
                      <a:pt x="331" y="47"/>
                    </a:lnTo>
                    <a:lnTo>
                      <a:pt x="326" y="43"/>
                    </a:lnTo>
                    <a:lnTo>
                      <a:pt x="320" y="38"/>
                    </a:lnTo>
                    <a:lnTo>
                      <a:pt x="314" y="36"/>
                    </a:lnTo>
                    <a:lnTo>
                      <a:pt x="309" y="30"/>
                    </a:lnTo>
                    <a:lnTo>
                      <a:pt x="301" y="27"/>
                    </a:lnTo>
                    <a:lnTo>
                      <a:pt x="294" y="23"/>
                    </a:lnTo>
                    <a:lnTo>
                      <a:pt x="286" y="20"/>
                    </a:lnTo>
                    <a:lnTo>
                      <a:pt x="279" y="16"/>
                    </a:lnTo>
                    <a:lnTo>
                      <a:pt x="271" y="14"/>
                    </a:lnTo>
                    <a:lnTo>
                      <a:pt x="264" y="12"/>
                    </a:lnTo>
                    <a:lnTo>
                      <a:pt x="256" y="11"/>
                    </a:lnTo>
                    <a:lnTo>
                      <a:pt x="247" y="7"/>
                    </a:lnTo>
                    <a:lnTo>
                      <a:pt x="239" y="5"/>
                    </a:lnTo>
                    <a:lnTo>
                      <a:pt x="230" y="3"/>
                    </a:lnTo>
                    <a:lnTo>
                      <a:pt x="222" y="2"/>
                    </a:lnTo>
                    <a:lnTo>
                      <a:pt x="213" y="2"/>
                    </a:lnTo>
                    <a:lnTo>
                      <a:pt x="203" y="0"/>
                    </a:lnTo>
                    <a:lnTo>
                      <a:pt x="194" y="0"/>
                    </a:lnTo>
                    <a:lnTo>
                      <a:pt x="184" y="0"/>
                    </a:lnTo>
                    <a:lnTo>
                      <a:pt x="181" y="0"/>
                    </a:lnTo>
                    <a:lnTo>
                      <a:pt x="175" y="0"/>
                    </a:lnTo>
                    <a:lnTo>
                      <a:pt x="169" y="0"/>
                    </a:lnTo>
                    <a:lnTo>
                      <a:pt x="166" y="0"/>
                    </a:lnTo>
                    <a:lnTo>
                      <a:pt x="156" y="2"/>
                    </a:lnTo>
                    <a:lnTo>
                      <a:pt x="147" y="2"/>
                    </a:lnTo>
                    <a:lnTo>
                      <a:pt x="137" y="3"/>
                    </a:lnTo>
                    <a:lnTo>
                      <a:pt x="130" y="5"/>
                    </a:lnTo>
                    <a:lnTo>
                      <a:pt x="120" y="7"/>
                    </a:lnTo>
                    <a:lnTo>
                      <a:pt x="113" y="11"/>
                    </a:lnTo>
                    <a:lnTo>
                      <a:pt x="103" y="12"/>
                    </a:lnTo>
                    <a:lnTo>
                      <a:pt x="96" y="14"/>
                    </a:lnTo>
                    <a:lnTo>
                      <a:pt x="88" y="16"/>
                    </a:lnTo>
                    <a:lnTo>
                      <a:pt x="81" y="20"/>
                    </a:lnTo>
                    <a:lnTo>
                      <a:pt x="73" y="23"/>
                    </a:lnTo>
                    <a:lnTo>
                      <a:pt x="66" y="27"/>
                    </a:lnTo>
                    <a:lnTo>
                      <a:pt x="60" y="30"/>
                    </a:lnTo>
                    <a:lnTo>
                      <a:pt x="54" y="36"/>
                    </a:lnTo>
                    <a:lnTo>
                      <a:pt x="47" y="38"/>
                    </a:lnTo>
                    <a:lnTo>
                      <a:pt x="41" y="43"/>
                    </a:lnTo>
                    <a:lnTo>
                      <a:pt x="35" y="47"/>
                    </a:lnTo>
                    <a:lnTo>
                      <a:pt x="32" y="52"/>
                    </a:lnTo>
                    <a:lnTo>
                      <a:pt x="26" y="58"/>
                    </a:lnTo>
                    <a:lnTo>
                      <a:pt x="20" y="61"/>
                    </a:lnTo>
                    <a:lnTo>
                      <a:pt x="17" y="67"/>
                    </a:lnTo>
                    <a:lnTo>
                      <a:pt x="15" y="72"/>
                    </a:lnTo>
                    <a:lnTo>
                      <a:pt x="11" y="77"/>
                    </a:lnTo>
                    <a:lnTo>
                      <a:pt x="7" y="83"/>
                    </a:lnTo>
                    <a:lnTo>
                      <a:pt x="5" y="88"/>
                    </a:lnTo>
                    <a:lnTo>
                      <a:pt x="3" y="94"/>
                    </a:lnTo>
                    <a:lnTo>
                      <a:pt x="1" y="99"/>
                    </a:lnTo>
                    <a:lnTo>
                      <a:pt x="0" y="106"/>
                    </a:lnTo>
                    <a:lnTo>
                      <a:pt x="0" y="112"/>
                    </a:lnTo>
                    <a:lnTo>
                      <a:pt x="0" y="119"/>
                    </a:lnTo>
                    <a:lnTo>
                      <a:pt x="0" y="124"/>
                    </a:lnTo>
                    <a:lnTo>
                      <a:pt x="0" y="130"/>
                    </a:lnTo>
                    <a:lnTo>
                      <a:pt x="1" y="135"/>
                    </a:lnTo>
                    <a:lnTo>
                      <a:pt x="3" y="141"/>
                    </a:lnTo>
                    <a:lnTo>
                      <a:pt x="5" y="146"/>
                    </a:lnTo>
                    <a:lnTo>
                      <a:pt x="7" y="151"/>
                    </a:lnTo>
                    <a:lnTo>
                      <a:pt x="11" y="157"/>
                    </a:lnTo>
                    <a:lnTo>
                      <a:pt x="15" y="164"/>
                    </a:lnTo>
                    <a:lnTo>
                      <a:pt x="17" y="168"/>
                    </a:lnTo>
                    <a:lnTo>
                      <a:pt x="20" y="173"/>
                    </a:lnTo>
                    <a:lnTo>
                      <a:pt x="26" y="177"/>
                    </a:lnTo>
                    <a:lnTo>
                      <a:pt x="32" y="182"/>
                    </a:lnTo>
                    <a:lnTo>
                      <a:pt x="35" y="187"/>
                    </a:lnTo>
                    <a:lnTo>
                      <a:pt x="41" y="191"/>
                    </a:lnTo>
                    <a:lnTo>
                      <a:pt x="47" y="195"/>
                    </a:lnTo>
                    <a:lnTo>
                      <a:pt x="54" y="200"/>
                    </a:lnTo>
                    <a:lnTo>
                      <a:pt x="60" y="204"/>
                    </a:lnTo>
                    <a:lnTo>
                      <a:pt x="66" y="207"/>
                    </a:lnTo>
                    <a:lnTo>
                      <a:pt x="73" y="211"/>
                    </a:lnTo>
                    <a:lnTo>
                      <a:pt x="81" y="215"/>
                    </a:lnTo>
                    <a:lnTo>
                      <a:pt x="88" y="216"/>
                    </a:lnTo>
                    <a:lnTo>
                      <a:pt x="96" y="220"/>
                    </a:lnTo>
                    <a:lnTo>
                      <a:pt x="103" y="222"/>
                    </a:lnTo>
                    <a:lnTo>
                      <a:pt x="113" y="225"/>
                    </a:lnTo>
                    <a:lnTo>
                      <a:pt x="120" y="227"/>
                    </a:lnTo>
                    <a:lnTo>
                      <a:pt x="130" y="229"/>
                    </a:lnTo>
                    <a:lnTo>
                      <a:pt x="137" y="231"/>
                    </a:lnTo>
                    <a:lnTo>
                      <a:pt x="147" y="233"/>
                    </a:lnTo>
                    <a:lnTo>
                      <a:pt x="156" y="233"/>
                    </a:lnTo>
                    <a:lnTo>
                      <a:pt x="166" y="234"/>
                    </a:lnTo>
                    <a:lnTo>
                      <a:pt x="169" y="234"/>
                    </a:lnTo>
                    <a:lnTo>
                      <a:pt x="175" y="234"/>
                    </a:lnTo>
                    <a:lnTo>
                      <a:pt x="181" y="234"/>
                    </a:lnTo>
                    <a:lnTo>
                      <a:pt x="184" y="234"/>
                    </a:lnTo>
                    <a:close/>
                  </a:path>
                </a:pathLst>
              </a:custGeom>
              <a:solidFill>
                <a:srgbClr val="FFE6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62" name="Freeform 61"/>
              <p:cNvSpPr>
                <a:spLocks/>
              </p:cNvSpPr>
              <p:nvPr/>
            </p:nvSpPr>
            <p:spPr bwMode="auto">
              <a:xfrm>
                <a:off x="1780" y="555"/>
                <a:ext cx="187" cy="77"/>
              </a:xfrm>
              <a:custGeom>
                <a:avLst/>
                <a:gdLst>
                  <a:gd name="T0" fmla="*/ 7 w 373"/>
                  <a:gd name="T1" fmla="*/ 5 h 154"/>
                  <a:gd name="T2" fmla="*/ 7 w 373"/>
                  <a:gd name="T3" fmla="*/ 5 h 154"/>
                  <a:gd name="T4" fmla="*/ 8 w 373"/>
                  <a:gd name="T5" fmla="*/ 5 h 154"/>
                  <a:gd name="T6" fmla="*/ 8 w 373"/>
                  <a:gd name="T7" fmla="*/ 5 h 154"/>
                  <a:gd name="T8" fmla="*/ 9 w 373"/>
                  <a:gd name="T9" fmla="*/ 5 h 154"/>
                  <a:gd name="T10" fmla="*/ 9 w 373"/>
                  <a:gd name="T11" fmla="*/ 5 h 154"/>
                  <a:gd name="T12" fmla="*/ 10 w 373"/>
                  <a:gd name="T13" fmla="*/ 5 h 154"/>
                  <a:gd name="T14" fmla="*/ 10 w 373"/>
                  <a:gd name="T15" fmla="*/ 3 h 154"/>
                  <a:gd name="T16" fmla="*/ 10 w 373"/>
                  <a:gd name="T17" fmla="*/ 3 h 154"/>
                  <a:gd name="T18" fmla="*/ 11 w 373"/>
                  <a:gd name="T19" fmla="*/ 3 h 154"/>
                  <a:gd name="T20" fmla="*/ 11 w 373"/>
                  <a:gd name="T21" fmla="*/ 3 h 154"/>
                  <a:gd name="T22" fmla="*/ 11 w 373"/>
                  <a:gd name="T23" fmla="*/ 2 h 154"/>
                  <a:gd name="T24" fmla="*/ 12 w 373"/>
                  <a:gd name="T25" fmla="*/ 2 h 154"/>
                  <a:gd name="T26" fmla="*/ 12 w 373"/>
                  <a:gd name="T27" fmla="*/ 2 h 154"/>
                  <a:gd name="T28" fmla="*/ 12 w 373"/>
                  <a:gd name="T29" fmla="*/ 1 h 154"/>
                  <a:gd name="T30" fmla="*/ 12 w 373"/>
                  <a:gd name="T31" fmla="*/ 1 h 154"/>
                  <a:gd name="T32" fmla="*/ 12 w 373"/>
                  <a:gd name="T33" fmla="*/ 0 h 154"/>
                  <a:gd name="T34" fmla="*/ 0 w 373"/>
                  <a:gd name="T35" fmla="*/ 1 h 154"/>
                  <a:gd name="T36" fmla="*/ 1 w 373"/>
                  <a:gd name="T37" fmla="*/ 1 h 154"/>
                  <a:gd name="T38" fmla="*/ 1 w 373"/>
                  <a:gd name="T39" fmla="*/ 2 h 154"/>
                  <a:gd name="T40" fmla="*/ 1 w 373"/>
                  <a:gd name="T41" fmla="*/ 2 h 154"/>
                  <a:gd name="T42" fmla="*/ 1 w 373"/>
                  <a:gd name="T43" fmla="*/ 2 h 154"/>
                  <a:gd name="T44" fmla="*/ 1 w 373"/>
                  <a:gd name="T45" fmla="*/ 2 h 154"/>
                  <a:gd name="T46" fmla="*/ 2 w 373"/>
                  <a:gd name="T47" fmla="*/ 3 h 154"/>
                  <a:gd name="T48" fmla="*/ 2 w 373"/>
                  <a:gd name="T49" fmla="*/ 3 h 154"/>
                  <a:gd name="T50" fmla="*/ 2 w 373"/>
                  <a:gd name="T51" fmla="*/ 3 h 154"/>
                  <a:gd name="T52" fmla="*/ 3 w 373"/>
                  <a:gd name="T53" fmla="*/ 5 h 154"/>
                  <a:gd name="T54" fmla="*/ 3 w 373"/>
                  <a:gd name="T55" fmla="*/ 5 h 154"/>
                  <a:gd name="T56" fmla="*/ 4 w 373"/>
                  <a:gd name="T57" fmla="*/ 5 h 154"/>
                  <a:gd name="T58" fmla="*/ 4 w 373"/>
                  <a:gd name="T59" fmla="*/ 5 h 154"/>
                  <a:gd name="T60" fmla="*/ 5 w 373"/>
                  <a:gd name="T61" fmla="*/ 5 h 154"/>
                  <a:gd name="T62" fmla="*/ 5 w 373"/>
                  <a:gd name="T63" fmla="*/ 5 h 154"/>
                  <a:gd name="T64" fmla="*/ 6 w 373"/>
                  <a:gd name="T65" fmla="*/ 5 h 154"/>
                  <a:gd name="T66" fmla="*/ 6 w 373"/>
                  <a:gd name="T67" fmla="*/ 5 h 154"/>
                  <a:gd name="T68" fmla="*/ 6 w 373"/>
                  <a:gd name="T69" fmla="*/ 5 h 1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3"/>
                  <a:gd name="T106" fmla="*/ 0 h 154"/>
                  <a:gd name="T107" fmla="*/ 373 w 373"/>
                  <a:gd name="T108" fmla="*/ 154 h 1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3" h="154">
                    <a:moveTo>
                      <a:pt x="184" y="154"/>
                    </a:moveTo>
                    <a:lnTo>
                      <a:pt x="194" y="154"/>
                    </a:lnTo>
                    <a:lnTo>
                      <a:pt x="203" y="154"/>
                    </a:lnTo>
                    <a:lnTo>
                      <a:pt x="213" y="152"/>
                    </a:lnTo>
                    <a:lnTo>
                      <a:pt x="222" y="152"/>
                    </a:lnTo>
                    <a:lnTo>
                      <a:pt x="231" y="150"/>
                    </a:lnTo>
                    <a:lnTo>
                      <a:pt x="239" y="149"/>
                    </a:lnTo>
                    <a:lnTo>
                      <a:pt x="247" y="147"/>
                    </a:lnTo>
                    <a:lnTo>
                      <a:pt x="256" y="145"/>
                    </a:lnTo>
                    <a:lnTo>
                      <a:pt x="264" y="141"/>
                    </a:lnTo>
                    <a:lnTo>
                      <a:pt x="271" y="139"/>
                    </a:lnTo>
                    <a:lnTo>
                      <a:pt x="279" y="138"/>
                    </a:lnTo>
                    <a:lnTo>
                      <a:pt x="286" y="134"/>
                    </a:lnTo>
                    <a:lnTo>
                      <a:pt x="292" y="130"/>
                    </a:lnTo>
                    <a:lnTo>
                      <a:pt x="299" y="129"/>
                    </a:lnTo>
                    <a:lnTo>
                      <a:pt x="307" y="125"/>
                    </a:lnTo>
                    <a:lnTo>
                      <a:pt x="313" y="121"/>
                    </a:lnTo>
                    <a:lnTo>
                      <a:pt x="318" y="116"/>
                    </a:lnTo>
                    <a:lnTo>
                      <a:pt x="326" y="112"/>
                    </a:lnTo>
                    <a:lnTo>
                      <a:pt x="330" y="109"/>
                    </a:lnTo>
                    <a:lnTo>
                      <a:pt x="335" y="105"/>
                    </a:lnTo>
                    <a:lnTo>
                      <a:pt x="339" y="100"/>
                    </a:lnTo>
                    <a:lnTo>
                      <a:pt x="345" y="94"/>
                    </a:lnTo>
                    <a:lnTo>
                      <a:pt x="348" y="89"/>
                    </a:lnTo>
                    <a:lnTo>
                      <a:pt x="352" y="85"/>
                    </a:lnTo>
                    <a:lnTo>
                      <a:pt x="356" y="80"/>
                    </a:lnTo>
                    <a:lnTo>
                      <a:pt x="358" y="75"/>
                    </a:lnTo>
                    <a:lnTo>
                      <a:pt x="362" y="69"/>
                    </a:lnTo>
                    <a:lnTo>
                      <a:pt x="363" y="64"/>
                    </a:lnTo>
                    <a:lnTo>
                      <a:pt x="365" y="58"/>
                    </a:lnTo>
                    <a:lnTo>
                      <a:pt x="367" y="51"/>
                    </a:lnTo>
                    <a:lnTo>
                      <a:pt x="367" y="46"/>
                    </a:lnTo>
                    <a:lnTo>
                      <a:pt x="369" y="40"/>
                    </a:lnTo>
                    <a:lnTo>
                      <a:pt x="373" y="0"/>
                    </a:lnTo>
                    <a:lnTo>
                      <a:pt x="1" y="0"/>
                    </a:lnTo>
                    <a:lnTo>
                      <a:pt x="0" y="40"/>
                    </a:lnTo>
                    <a:lnTo>
                      <a:pt x="0" y="46"/>
                    </a:lnTo>
                    <a:lnTo>
                      <a:pt x="1" y="51"/>
                    </a:lnTo>
                    <a:lnTo>
                      <a:pt x="1" y="58"/>
                    </a:lnTo>
                    <a:lnTo>
                      <a:pt x="3" y="64"/>
                    </a:lnTo>
                    <a:lnTo>
                      <a:pt x="7" y="69"/>
                    </a:lnTo>
                    <a:lnTo>
                      <a:pt x="9" y="75"/>
                    </a:lnTo>
                    <a:lnTo>
                      <a:pt x="13" y="80"/>
                    </a:lnTo>
                    <a:lnTo>
                      <a:pt x="17" y="85"/>
                    </a:lnTo>
                    <a:lnTo>
                      <a:pt x="18" y="91"/>
                    </a:lnTo>
                    <a:lnTo>
                      <a:pt x="24" y="94"/>
                    </a:lnTo>
                    <a:lnTo>
                      <a:pt x="28" y="100"/>
                    </a:lnTo>
                    <a:lnTo>
                      <a:pt x="34" y="105"/>
                    </a:lnTo>
                    <a:lnTo>
                      <a:pt x="39" y="109"/>
                    </a:lnTo>
                    <a:lnTo>
                      <a:pt x="43" y="114"/>
                    </a:lnTo>
                    <a:lnTo>
                      <a:pt x="51" y="118"/>
                    </a:lnTo>
                    <a:lnTo>
                      <a:pt x="56" y="121"/>
                    </a:lnTo>
                    <a:lnTo>
                      <a:pt x="62" y="125"/>
                    </a:lnTo>
                    <a:lnTo>
                      <a:pt x="69" y="129"/>
                    </a:lnTo>
                    <a:lnTo>
                      <a:pt x="75" y="130"/>
                    </a:lnTo>
                    <a:lnTo>
                      <a:pt x="83" y="134"/>
                    </a:lnTo>
                    <a:lnTo>
                      <a:pt x="88" y="138"/>
                    </a:lnTo>
                    <a:lnTo>
                      <a:pt x="98" y="139"/>
                    </a:lnTo>
                    <a:lnTo>
                      <a:pt x="105" y="141"/>
                    </a:lnTo>
                    <a:lnTo>
                      <a:pt x="113" y="145"/>
                    </a:lnTo>
                    <a:lnTo>
                      <a:pt x="122" y="147"/>
                    </a:lnTo>
                    <a:lnTo>
                      <a:pt x="130" y="149"/>
                    </a:lnTo>
                    <a:lnTo>
                      <a:pt x="137" y="150"/>
                    </a:lnTo>
                    <a:lnTo>
                      <a:pt x="147" y="152"/>
                    </a:lnTo>
                    <a:lnTo>
                      <a:pt x="156" y="152"/>
                    </a:lnTo>
                    <a:lnTo>
                      <a:pt x="166" y="154"/>
                    </a:lnTo>
                    <a:lnTo>
                      <a:pt x="169" y="154"/>
                    </a:lnTo>
                    <a:lnTo>
                      <a:pt x="175" y="154"/>
                    </a:lnTo>
                    <a:lnTo>
                      <a:pt x="181" y="154"/>
                    </a:lnTo>
                    <a:lnTo>
                      <a:pt x="184" y="154"/>
                    </a:lnTo>
                    <a:close/>
                  </a:path>
                </a:pathLst>
              </a:custGeom>
              <a:solidFill>
                <a:srgbClr val="A3A38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63" name="Freeform 62"/>
              <p:cNvSpPr>
                <a:spLocks/>
              </p:cNvSpPr>
              <p:nvPr/>
            </p:nvSpPr>
            <p:spPr bwMode="auto">
              <a:xfrm>
                <a:off x="1781" y="493"/>
                <a:ext cx="185" cy="117"/>
              </a:xfrm>
              <a:custGeom>
                <a:avLst/>
                <a:gdLst>
                  <a:gd name="T0" fmla="*/ 6 w 370"/>
                  <a:gd name="T1" fmla="*/ 7 h 235"/>
                  <a:gd name="T2" fmla="*/ 7 w 370"/>
                  <a:gd name="T3" fmla="*/ 7 h 235"/>
                  <a:gd name="T4" fmla="*/ 9 w 370"/>
                  <a:gd name="T5" fmla="*/ 7 h 235"/>
                  <a:gd name="T6" fmla="*/ 9 w 370"/>
                  <a:gd name="T7" fmla="*/ 6 h 235"/>
                  <a:gd name="T8" fmla="*/ 10 w 370"/>
                  <a:gd name="T9" fmla="*/ 6 h 235"/>
                  <a:gd name="T10" fmla="*/ 11 w 370"/>
                  <a:gd name="T11" fmla="*/ 6 h 235"/>
                  <a:gd name="T12" fmla="*/ 11 w 370"/>
                  <a:gd name="T13" fmla="*/ 5 h 235"/>
                  <a:gd name="T14" fmla="*/ 11 w 370"/>
                  <a:gd name="T15" fmla="*/ 5 h 235"/>
                  <a:gd name="T16" fmla="*/ 12 w 370"/>
                  <a:gd name="T17" fmla="*/ 4 h 235"/>
                  <a:gd name="T18" fmla="*/ 12 w 370"/>
                  <a:gd name="T19" fmla="*/ 4 h 235"/>
                  <a:gd name="T20" fmla="*/ 12 w 370"/>
                  <a:gd name="T21" fmla="*/ 3 h 235"/>
                  <a:gd name="T22" fmla="*/ 12 w 370"/>
                  <a:gd name="T23" fmla="*/ 3 h 235"/>
                  <a:gd name="T24" fmla="*/ 12 w 370"/>
                  <a:gd name="T25" fmla="*/ 2 h 235"/>
                  <a:gd name="T26" fmla="*/ 11 w 370"/>
                  <a:gd name="T27" fmla="*/ 2 h 235"/>
                  <a:gd name="T28" fmla="*/ 11 w 370"/>
                  <a:gd name="T29" fmla="*/ 1 h 235"/>
                  <a:gd name="T30" fmla="*/ 11 w 370"/>
                  <a:gd name="T31" fmla="*/ 1 h 235"/>
                  <a:gd name="T32" fmla="*/ 10 w 370"/>
                  <a:gd name="T33" fmla="*/ 0 h 235"/>
                  <a:gd name="T34" fmla="*/ 9 w 370"/>
                  <a:gd name="T35" fmla="*/ 0 h 235"/>
                  <a:gd name="T36" fmla="*/ 9 w 370"/>
                  <a:gd name="T37" fmla="*/ 0 h 235"/>
                  <a:gd name="T38" fmla="*/ 7 w 370"/>
                  <a:gd name="T39" fmla="*/ 0 h 235"/>
                  <a:gd name="T40" fmla="*/ 6 w 370"/>
                  <a:gd name="T41" fmla="*/ 0 h 235"/>
                  <a:gd name="T42" fmla="*/ 6 w 370"/>
                  <a:gd name="T43" fmla="*/ 0 h 235"/>
                  <a:gd name="T44" fmla="*/ 6 w 370"/>
                  <a:gd name="T45" fmla="*/ 0 h 235"/>
                  <a:gd name="T46" fmla="*/ 5 w 370"/>
                  <a:gd name="T47" fmla="*/ 0 h 235"/>
                  <a:gd name="T48" fmla="*/ 3 w 370"/>
                  <a:gd name="T49" fmla="*/ 0 h 235"/>
                  <a:gd name="T50" fmla="*/ 3 w 370"/>
                  <a:gd name="T51" fmla="*/ 0 h 235"/>
                  <a:gd name="T52" fmla="*/ 3 w 370"/>
                  <a:gd name="T53" fmla="*/ 0 h 235"/>
                  <a:gd name="T54" fmla="*/ 1 w 370"/>
                  <a:gd name="T55" fmla="*/ 1 h 235"/>
                  <a:gd name="T56" fmla="*/ 1 w 370"/>
                  <a:gd name="T57" fmla="*/ 1 h 235"/>
                  <a:gd name="T58" fmla="*/ 1 w 370"/>
                  <a:gd name="T59" fmla="*/ 2 h 235"/>
                  <a:gd name="T60" fmla="*/ 1 w 370"/>
                  <a:gd name="T61" fmla="*/ 2 h 235"/>
                  <a:gd name="T62" fmla="*/ 1 w 370"/>
                  <a:gd name="T63" fmla="*/ 3 h 235"/>
                  <a:gd name="T64" fmla="*/ 0 w 370"/>
                  <a:gd name="T65" fmla="*/ 3 h 235"/>
                  <a:gd name="T66" fmla="*/ 1 w 370"/>
                  <a:gd name="T67" fmla="*/ 4 h 235"/>
                  <a:gd name="T68" fmla="*/ 1 w 370"/>
                  <a:gd name="T69" fmla="*/ 4 h 235"/>
                  <a:gd name="T70" fmla="*/ 1 w 370"/>
                  <a:gd name="T71" fmla="*/ 5 h 235"/>
                  <a:gd name="T72" fmla="*/ 1 w 370"/>
                  <a:gd name="T73" fmla="*/ 5 h 235"/>
                  <a:gd name="T74" fmla="*/ 1 w 370"/>
                  <a:gd name="T75" fmla="*/ 6 h 235"/>
                  <a:gd name="T76" fmla="*/ 3 w 370"/>
                  <a:gd name="T77" fmla="*/ 6 h 235"/>
                  <a:gd name="T78" fmla="*/ 3 w 370"/>
                  <a:gd name="T79" fmla="*/ 6 h 235"/>
                  <a:gd name="T80" fmla="*/ 3 w 370"/>
                  <a:gd name="T81" fmla="*/ 7 h 235"/>
                  <a:gd name="T82" fmla="*/ 5 w 370"/>
                  <a:gd name="T83" fmla="*/ 7 h 235"/>
                  <a:gd name="T84" fmla="*/ 6 w 370"/>
                  <a:gd name="T85" fmla="*/ 7 h 235"/>
                  <a:gd name="T86" fmla="*/ 6 w 370"/>
                  <a:gd name="T87" fmla="*/ 7 h 2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0"/>
                  <a:gd name="T133" fmla="*/ 0 h 235"/>
                  <a:gd name="T134" fmla="*/ 370 w 370"/>
                  <a:gd name="T135" fmla="*/ 235 h 2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0" h="235">
                    <a:moveTo>
                      <a:pt x="185" y="235"/>
                    </a:moveTo>
                    <a:lnTo>
                      <a:pt x="195" y="235"/>
                    </a:lnTo>
                    <a:lnTo>
                      <a:pt x="204" y="235"/>
                    </a:lnTo>
                    <a:lnTo>
                      <a:pt x="214" y="233"/>
                    </a:lnTo>
                    <a:lnTo>
                      <a:pt x="223" y="233"/>
                    </a:lnTo>
                    <a:lnTo>
                      <a:pt x="230" y="231"/>
                    </a:lnTo>
                    <a:lnTo>
                      <a:pt x="240" y="229"/>
                    </a:lnTo>
                    <a:lnTo>
                      <a:pt x="249" y="227"/>
                    </a:lnTo>
                    <a:lnTo>
                      <a:pt x="257" y="226"/>
                    </a:lnTo>
                    <a:lnTo>
                      <a:pt x="264" y="222"/>
                    </a:lnTo>
                    <a:lnTo>
                      <a:pt x="272" y="218"/>
                    </a:lnTo>
                    <a:lnTo>
                      <a:pt x="279" y="217"/>
                    </a:lnTo>
                    <a:lnTo>
                      <a:pt x="289" y="215"/>
                    </a:lnTo>
                    <a:lnTo>
                      <a:pt x="295" y="211"/>
                    </a:lnTo>
                    <a:lnTo>
                      <a:pt x="302" y="208"/>
                    </a:lnTo>
                    <a:lnTo>
                      <a:pt x="310" y="204"/>
                    </a:lnTo>
                    <a:lnTo>
                      <a:pt x="315" y="200"/>
                    </a:lnTo>
                    <a:lnTo>
                      <a:pt x="321" y="195"/>
                    </a:lnTo>
                    <a:lnTo>
                      <a:pt x="327" y="191"/>
                    </a:lnTo>
                    <a:lnTo>
                      <a:pt x="332" y="188"/>
                    </a:lnTo>
                    <a:lnTo>
                      <a:pt x="338" y="182"/>
                    </a:lnTo>
                    <a:lnTo>
                      <a:pt x="342" y="179"/>
                    </a:lnTo>
                    <a:lnTo>
                      <a:pt x="347" y="173"/>
                    </a:lnTo>
                    <a:lnTo>
                      <a:pt x="351" y="168"/>
                    </a:lnTo>
                    <a:lnTo>
                      <a:pt x="355" y="162"/>
                    </a:lnTo>
                    <a:lnTo>
                      <a:pt x="359" y="157"/>
                    </a:lnTo>
                    <a:lnTo>
                      <a:pt x="361" y="152"/>
                    </a:lnTo>
                    <a:lnTo>
                      <a:pt x="362" y="146"/>
                    </a:lnTo>
                    <a:lnTo>
                      <a:pt x="366" y="141"/>
                    </a:lnTo>
                    <a:lnTo>
                      <a:pt x="366" y="135"/>
                    </a:lnTo>
                    <a:lnTo>
                      <a:pt x="368" y="130"/>
                    </a:lnTo>
                    <a:lnTo>
                      <a:pt x="370" y="123"/>
                    </a:lnTo>
                    <a:lnTo>
                      <a:pt x="370" y="119"/>
                    </a:lnTo>
                    <a:lnTo>
                      <a:pt x="370" y="112"/>
                    </a:lnTo>
                    <a:lnTo>
                      <a:pt x="368" y="106"/>
                    </a:lnTo>
                    <a:lnTo>
                      <a:pt x="366" y="99"/>
                    </a:lnTo>
                    <a:lnTo>
                      <a:pt x="366" y="94"/>
                    </a:lnTo>
                    <a:lnTo>
                      <a:pt x="362" y="88"/>
                    </a:lnTo>
                    <a:lnTo>
                      <a:pt x="361" y="83"/>
                    </a:lnTo>
                    <a:lnTo>
                      <a:pt x="359" y="78"/>
                    </a:lnTo>
                    <a:lnTo>
                      <a:pt x="355" y="72"/>
                    </a:lnTo>
                    <a:lnTo>
                      <a:pt x="351" y="67"/>
                    </a:lnTo>
                    <a:lnTo>
                      <a:pt x="347" y="61"/>
                    </a:lnTo>
                    <a:lnTo>
                      <a:pt x="342" y="56"/>
                    </a:lnTo>
                    <a:lnTo>
                      <a:pt x="338" y="52"/>
                    </a:lnTo>
                    <a:lnTo>
                      <a:pt x="332" y="47"/>
                    </a:lnTo>
                    <a:lnTo>
                      <a:pt x="327" y="41"/>
                    </a:lnTo>
                    <a:lnTo>
                      <a:pt x="321" y="38"/>
                    </a:lnTo>
                    <a:lnTo>
                      <a:pt x="315" y="34"/>
                    </a:lnTo>
                    <a:lnTo>
                      <a:pt x="310" y="31"/>
                    </a:lnTo>
                    <a:lnTo>
                      <a:pt x="302" y="27"/>
                    </a:lnTo>
                    <a:lnTo>
                      <a:pt x="295" y="22"/>
                    </a:lnTo>
                    <a:lnTo>
                      <a:pt x="289" y="20"/>
                    </a:lnTo>
                    <a:lnTo>
                      <a:pt x="279" y="16"/>
                    </a:lnTo>
                    <a:lnTo>
                      <a:pt x="272" y="14"/>
                    </a:lnTo>
                    <a:lnTo>
                      <a:pt x="264" y="11"/>
                    </a:lnTo>
                    <a:lnTo>
                      <a:pt x="257" y="9"/>
                    </a:lnTo>
                    <a:lnTo>
                      <a:pt x="249" y="7"/>
                    </a:lnTo>
                    <a:lnTo>
                      <a:pt x="240" y="5"/>
                    </a:lnTo>
                    <a:lnTo>
                      <a:pt x="230" y="4"/>
                    </a:lnTo>
                    <a:lnTo>
                      <a:pt x="223" y="2"/>
                    </a:lnTo>
                    <a:lnTo>
                      <a:pt x="214" y="2"/>
                    </a:lnTo>
                    <a:lnTo>
                      <a:pt x="204" y="0"/>
                    </a:lnTo>
                    <a:lnTo>
                      <a:pt x="195" y="0"/>
                    </a:lnTo>
                    <a:lnTo>
                      <a:pt x="185" y="0"/>
                    </a:lnTo>
                    <a:lnTo>
                      <a:pt x="181" y="0"/>
                    </a:lnTo>
                    <a:lnTo>
                      <a:pt x="176" y="0"/>
                    </a:lnTo>
                    <a:lnTo>
                      <a:pt x="170" y="0"/>
                    </a:lnTo>
                    <a:lnTo>
                      <a:pt x="166" y="0"/>
                    </a:lnTo>
                    <a:lnTo>
                      <a:pt x="157" y="2"/>
                    </a:lnTo>
                    <a:lnTo>
                      <a:pt x="148" y="2"/>
                    </a:lnTo>
                    <a:lnTo>
                      <a:pt x="138" y="4"/>
                    </a:lnTo>
                    <a:lnTo>
                      <a:pt x="131" y="5"/>
                    </a:lnTo>
                    <a:lnTo>
                      <a:pt x="121" y="7"/>
                    </a:lnTo>
                    <a:lnTo>
                      <a:pt x="114" y="9"/>
                    </a:lnTo>
                    <a:lnTo>
                      <a:pt x="104" y="11"/>
                    </a:lnTo>
                    <a:lnTo>
                      <a:pt x="97" y="14"/>
                    </a:lnTo>
                    <a:lnTo>
                      <a:pt x="89" y="16"/>
                    </a:lnTo>
                    <a:lnTo>
                      <a:pt x="82" y="20"/>
                    </a:lnTo>
                    <a:lnTo>
                      <a:pt x="74" y="22"/>
                    </a:lnTo>
                    <a:lnTo>
                      <a:pt x="66" y="27"/>
                    </a:lnTo>
                    <a:lnTo>
                      <a:pt x="61" y="31"/>
                    </a:lnTo>
                    <a:lnTo>
                      <a:pt x="55" y="34"/>
                    </a:lnTo>
                    <a:lnTo>
                      <a:pt x="48" y="38"/>
                    </a:lnTo>
                    <a:lnTo>
                      <a:pt x="42" y="41"/>
                    </a:lnTo>
                    <a:lnTo>
                      <a:pt x="36" y="47"/>
                    </a:lnTo>
                    <a:lnTo>
                      <a:pt x="33" y="52"/>
                    </a:lnTo>
                    <a:lnTo>
                      <a:pt x="27" y="56"/>
                    </a:lnTo>
                    <a:lnTo>
                      <a:pt x="21" y="61"/>
                    </a:lnTo>
                    <a:lnTo>
                      <a:pt x="17" y="67"/>
                    </a:lnTo>
                    <a:lnTo>
                      <a:pt x="14" y="72"/>
                    </a:lnTo>
                    <a:lnTo>
                      <a:pt x="12" y="78"/>
                    </a:lnTo>
                    <a:lnTo>
                      <a:pt x="8" y="83"/>
                    </a:lnTo>
                    <a:lnTo>
                      <a:pt x="6" y="88"/>
                    </a:lnTo>
                    <a:lnTo>
                      <a:pt x="4" y="94"/>
                    </a:lnTo>
                    <a:lnTo>
                      <a:pt x="2" y="99"/>
                    </a:lnTo>
                    <a:lnTo>
                      <a:pt x="0" y="106"/>
                    </a:lnTo>
                    <a:lnTo>
                      <a:pt x="0" y="112"/>
                    </a:lnTo>
                    <a:lnTo>
                      <a:pt x="0" y="119"/>
                    </a:lnTo>
                    <a:lnTo>
                      <a:pt x="0" y="123"/>
                    </a:lnTo>
                    <a:lnTo>
                      <a:pt x="0" y="130"/>
                    </a:lnTo>
                    <a:lnTo>
                      <a:pt x="2" y="135"/>
                    </a:lnTo>
                    <a:lnTo>
                      <a:pt x="4" y="141"/>
                    </a:lnTo>
                    <a:lnTo>
                      <a:pt x="6" y="146"/>
                    </a:lnTo>
                    <a:lnTo>
                      <a:pt x="8" y="152"/>
                    </a:lnTo>
                    <a:lnTo>
                      <a:pt x="12" y="157"/>
                    </a:lnTo>
                    <a:lnTo>
                      <a:pt x="14" y="162"/>
                    </a:lnTo>
                    <a:lnTo>
                      <a:pt x="17" y="168"/>
                    </a:lnTo>
                    <a:lnTo>
                      <a:pt x="21" y="173"/>
                    </a:lnTo>
                    <a:lnTo>
                      <a:pt x="27" y="179"/>
                    </a:lnTo>
                    <a:lnTo>
                      <a:pt x="33" y="182"/>
                    </a:lnTo>
                    <a:lnTo>
                      <a:pt x="36" y="188"/>
                    </a:lnTo>
                    <a:lnTo>
                      <a:pt x="42" y="191"/>
                    </a:lnTo>
                    <a:lnTo>
                      <a:pt x="48" y="195"/>
                    </a:lnTo>
                    <a:lnTo>
                      <a:pt x="55" y="200"/>
                    </a:lnTo>
                    <a:lnTo>
                      <a:pt x="61" y="204"/>
                    </a:lnTo>
                    <a:lnTo>
                      <a:pt x="66" y="208"/>
                    </a:lnTo>
                    <a:lnTo>
                      <a:pt x="74" y="211"/>
                    </a:lnTo>
                    <a:lnTo>
                      <a:pt x="82" y="215"/>
                    </a:lnTo>
                    <a:lnTo>
                      <a:pt x="89" y="217"/>
                    </a:lnTo>
                    <a:lnTo>
                      <a:pt x="97" y="218"/>
                    </a:lnTo>
                    <a:lnTo>
                      <a:pt x="104" y="222"/>
                    </a:lnTo>
                    <a:lnTo>
                      <a:pt x="114" y="226"/>
                    </a:lnTo>
                    <a:lnTo>
                      <a:pt x="121" y="227"/>
                    </a:lnTo>
                    <a:lnTo>
                      <a:pt x="131" y="229"/>
                    </a:lnTo>
                    <a:lnTo>
                      <a:pt x="138" y="231"/>
                    </a:lnTo>
                    <a:lnTo>
                      <a:pt x="148" y="233"/>
                    </a:lnTo>
                    <a:lnTo>
                      <a:pt x="157" y="233"/>
                    </a:lnTo>
                    <a:lnTo>
                      <a:pt x="166" y="235"/>
                    </a:lnTo>
                    <a:lnTo>
                      <a:pt x="170" y="235"/>
                    </a:lnTo>
                    <a:lnTo>
                      <a:pt x="176" y="235"/>
                    </a:lnTo>
                    <a:lnTo>
                      <a:pt x="181" y="235"/>
                    </a:lnTo>
                    <a:lnTo>
                      <a:pt x="185" y="235"/>
                    </a:lnTo>
                    <a:close/>
                  </a:path>
                </a:pathLst>
              </a:custGeom>
              <a:solidFill>
                <a:srgbClr val="FFE6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64" name="Freeform 63"/>
              <p:cNvSpPr>
                <a:spLocks/>
              </p:cNvSpPr>
              <p:nvPr/>
            </p:nvSpPr>
            <p:spPr bwMode="auto">
              <a:xfrm>
                <a:off x="1782" y="517"/>
                <a:ext cx="186" cy="77"/>
              </a:xfrm>
              <a:custGeom>
                <a:avLst/>
                <a:gdLst>
                  <a:gd name="T0" fmla="*/ 6 w 372"/>
                  <a:gd name="T1" fmla="*/ 5 h 153"/>
                  <a:gd name="T2" fmla="*/ 6 w 372"/>
                  <a:gd name="T3" fmla="*/ 5 h 153"/>
                  <a:gd name="T4" fmla="*/ 7 w 372"/>
                  <a:gd name="T5" fmla="*/ 5 h 153"/>
                  <a:gd name="T6" fmla="*/ 7 w 372"/>
                  <a:gd name="T7" fmla="*/ 5 h 153"/>
                  <a:gd name="T8" fmla="*/ 9 w 372"/>
                  <a:gd name="T9" fmla="*/ 5 h 153"/>
                  <a:gd name="T10" fmla="*/ 9 w 372"/>
                  <a:gd name="T11" fmla="*/ 5 h 153"/>
                  <a:gd name="T12" fmla="*/ 10 w 372"/>
                  <a:gd name="T13" fmla="*/ 5 h 153"/>
                  <a:gd name="T14" fmla="*/ 10 w 372"/>
                  <a:gd name="T15" fmla="*/ 4 h 153"/>
                  <a:gd name="T16" fmla="*/ 10 w 372"/>
                  <a:gd name="T17" fmla="*/ 4 h 153"/>
                  <a:gd name="T18" fmla="*/ 11 w 372"/>
                  <a:gd name="T19" fmla="*/ 4 h 153"/>
                  <a:gd name="T20" fmla="*/ 11 w 372"/>
                  <a:gd name="T21" fmla="*/ 4 h 153"/>
                  <a:gd name="T22" fmla="*/ 11 w 372"/>
                  <a:gd name="T23" fmla="*/ 3 h 153"/>
                  <a:gd name="T24" fmla="*/ 12 w 372"/>
                  <a:gd name="T25" fmla="*/ 3 h 153"/>
                  <a:gd name="T26" fmla="*/ 12 w 372"/>
                  <a:gd name="T27" fmla="*/ 3 h 153"/>
                  <a:gd name="T28" fmla="*/ 12 w 372"/>
                  <a:gd name="T29" fmla="*/ 2 h 153"/>
                  <a:gd name="T30" fmla="*/ 12 w 372"/>
                  <a:gd name="T31" fmla="*/ 2 h 153"/>
                  <a:gd name="T32" fmla="*/ 12 w 372"/>
                  <a:gd name="T33" fmla="*/ 0 h 153"/>
                  <a:gd name="T34" fmla="*/ 0 w 372"/>
                  <a:gd name="T35" fmla="*/ 2 h 153"/>
                  <a:gd name="T36" fmla="*/ 1 w 372"/>
                  <a:gd name="T37" fmla="*/ 2 h 153"/>
                  <a:gd name="T38" fmla="*/ 1 w 372"/>
                  <a:gd name="T39" fmla="*/ 2 h 153"/>
                  <a:gd name="T40" fmla="*/ 1 w 372"/>
                  <a:gd name="T41" fmla="*/ 3 h 153"/>
                  <a:gd name="T42" fmla="*/ 1 w 372"/>
                  <a:gd name="T43" fmla="*/ 3 h 153"/>
                  <a:gd name="T44" fmla="*/ 1 w 372"/>
                  <a:gd name="T45" fmla="*/ 3 h 153"/>
                  <a:gd name="T46" fmla="*/ 1 w 372"/>
                  <a:gd name="T47" fmla="*/ 4 h 153"/>
                  <a:gd name="T48" fmla="*/ 1 w 372"/>
                  <a:gd name="T49" fmla="*/ 4 h 153"/>
                  <a:gd name="T50" fmla="*/ 1 w 372"/>
                  <a:gd name="T51" fmla="*/ 4 h 153"/>
                  <a:gd name="T52" fmla="*/ 3 w 372"/>
                  <a:gd name="T53" fmla="*/ 4 h 153"/>
                  <a:gd name="T54" fmla="*/ 3 w 372"/>
                  <a:gd name="T55" fmla="*/ 5 h 153"/>
                  <a:gd name="T56" fmla="*/ 3 w 372"/>
                  <a:gd name="T57" fmla="*/ 5 h 153"/>
                  <a:gd name="T58" fmla="*/ 3 w 372"/>
                  <a:gd name="T59" fmla="*/ 5 h 153"/>
                  <a:gd name="T60" fmla="*/ 5 w 372"/>
                  <a:gd name="T61" fmla="*/ 5 h 153"/>
                  <a:gd name="T62" fmla="*/ 5 w 372"/>
                  <a:gd name="T63" fmla="*/ 5 h 153"/>
                  <a:gd name="T64" fmla="*/ 6 w 372"/>
                  <a:gd name="T65" fmla="*/ 5 h 153"/>
                  <a:gd name="T66" fmla="*/ 6 w 372"/>
                  <a:gd name="T67" fmla="*/ 5 h 153"/>
                  <a:gd name="T68" fmla="*/ 6 w 372"/>
                  <a:gd name="T69" fmla="*/ 5 h 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53"/>
                  <a:gd name="T107" fmla="*/ 372 w 372"/>
                  <a:gd name="T108" fmla="*/ 153 h 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53">
                    <a:moveTo>
                      <a:pt x="185" y="153"/>
                    </a:moveTo>
                    <a:lnTo>
                      <a:pt x="195" y="153"/>
                    </a:lnTo>
                    <a:lnTo>
                      <a:pt x="204" y="153"/>
                    </a:lnTo>
                    <a:lnTo>
                      <a:pt x="212" y="151"/>
                    </a:lnTo>
                    <a:lnTo>
                      <a:pt x="221" y="151"/>
                    </a:lnTo>
                    <a:lnTo>
                      <a:pt x="230" y="150"/>
                    </a:lnTo>
                    <a:lnTo>
                      <a:pt x="240" y="148"/>
                    </a:lnTo>
                    <a:lnTo>
                      <a:pt x="247" y="146"/>
                    </a:lnTo>
                    <a:lnTo>
                      <a:pt x="255" y="144"/>
                    </a:lnTo>
                    <a:lnTo>
                      <a:pt x="262" y="140"/>
                    </a:lnTo>
                    <a:lnTo>
                      <a:pt x="270" y="139"/>
                    </a:lnTo>
                    <a:lnTo>
                      <a:pt x="277" y="135"/>
                    </a:lnTo>
                    <a:lnTo>
                      <a:pt x="287" y="133"/>
                    </a:lnTo>
                    <a:lnTo>
                      <a:pt x="293" y="130"/>
                    </a:lnTo>
                    <a:lnTo>
                      <a:pt x="298" y="126"/>
                    </a:lnTo>
                    <a:lnTo>
                      <a:pt x="306" y="122"/>
                    </a:lnTo>
                    <a:lnTo>
                      <a:pt x="313" y="121"/>
                    </a:lnTo>
                    <a:lnTo>
                      <a:pt x="319" y="115"/>
                    </a:lnTo>
                    <a:lnTo>
                      <a:pt x="325" y="112"/>
                    </a:lnTo>
                    <a:lnTo>
                      <a:pt x="330" y="108"/>
                    </a:lnTo>
                    <a:lnTo>
                      <a:pt x="334" y="103"/>
                    </a:lnTo>
                    <a:lnTo>
                      <a:pt x="340" y="97"/>
                    </a:lnTo>
                    <a:lnTo>
                      <a:pt x="343" y="94"/>
                    </a:lnTo>
                    <a:lnTo>
                      <a:pt x="347" y="88"/>
                    </a:lnTo>
                    <a:lnTo>
                      <a:pt x="353" y="85"/>
                    </a:lnTo>
                    <a:lnTo>
                      <a:pt x="355" y="77"/>
                    </a:lnTo>
                    <a:lnTo>
                      <a:pt x="359" y="74"/>
                    </a:lnTo>
                    <a:lnTo>
                      <a:pt x="360" y="66"/>
                    </a:lnTo>
                    <a:lnTo>
                      <a:pt x="364" y="63"/>
                    </a:lnTo>
                    <a:lnTo>
                      <a:pt x="366" y="56"/>
                    </a:lnTo>
                    <a:lnTo>
                      <a:pt x="368" y="50"/>
                    </a:lnTo>
                    <a:lnTo>
                      <a:pt x="370" y="45"/>
                    </a:lnTo>
                    <a:lnTo>
                      <a:pt x="370" y="39"/>
                    </a:lnTo>
                    <a:lnTo>
                      <a:pt x="372" y="0"/>
                    </a:lnTo>
                    <a:lnTo>
                      <a:pt x="0" y="0"/>
                    </a:lnTo>
                    <a:lnTo>
                      <a:pt x="0" y="39"/>
                    </a:lnTo>
                    <a:lnTo>
                      <a:pt x="0" y="45"/>
                    </a:lnTo>
                    <a:lnTo>
                      <a:pt x="2" y="50"/>
                    </a:lnTo>
                    <a:lnTo>
                      <a:pt x="2" y="56"/>
                    </a:lnTo>
                    <a:lnTo>
                      <a:pt x="6" y="63"/>
                    </a:lnTo>
                    <a:lnTo>
                      <a:pt x="8" y="66"/>
                    </a:lnTo>
                    <a:lnTo>
                      <a:pt x="10" y="74"/>
                    </a:lnTo>
                    <a:lnTo>
                      <a:pt x="12" y="79"/>
                    </a:lnTo>
                    <a:lnTo>
                      <a:pt x="15" y="85"/>
                    </a:lnTo>
                    <a:lnTo>
                      <a:pt x="19" y="88"/>
                    </a:lnTo>
                    <a:lnTo>
                      <a:pt x="23" y="94"/>
                    </a:lnTo>
                    <a:lnTo>
                      <a:pt x="27" y="99"/>
                    </a:lnTo>
                    <a:lnTo>
                      <a:pt x="32" y="104"/>
                    </a:lnTo>
                    <a:lnTo>
                      <a:pt x="38" y="108"/>
                    </a:lnTo>
                    <a:lnTo>
                      <a:pt x="44" y="112"/>
                    </a:lnTo>
                    <a:lnTo>
                      <a:pt x="48" y="117"/>
                    </a:lnTo>
                    <a:lnTo>
                      <a:pt x="55" y="121"/>
                    </a:lnTo>
                    <a:lnTo>
                      <a:pt x="61" y="124"/>
                    </a:lnTo>
                    <a:lnTo>
                      <a:pt x="68" y="128"/>
                    </a:lnTo>
                    <a:lnTo>
                      <a:pt x="74" y="130"/>
                    </a:lnTo>
                    <a:lnTo>
                      <a:pt x="81" y="133"/>
                    </a:lnTo>
                    <a:lnTo>
                      <a:pt x="89" y="135"/>
                    </a:lnTo>
                    <a:lnTo>
                      <a:pt x="97" y="139"/>
                    </a:lnTo>
                    <a:lnTo>
                      <a:pt x="104" y="140"/>
                    </a:lnTo>
                    <a:lnTo>
                      <a:pt x="113" y="144"/>
                    </a:lnTo>
                    <a:lnTo>
                      <a:pt x="121" y="146"/>
                    </a:lnTo>
                    <a:lnTo>
                      <a:pt x="129" y="148"/>
                    </a:lnTo>
                    <a:lnTo>
                      <a:pt x="138" y="150"/>
                    </a:lnTo>
                    <a:lnTo>
                      <a:pt x="147" y="151"/>
                    </a:lnTo>
                    <a:lnTo>
                      <a:pt x="155" y="151"/>
                    </a:lnTo>
                    <a:lnTo>
                      <a:pt x="166" y="153"/>
                    </a:lnTo>
                    <a:lnTo>
                      <a:pt x="170" y="153"/>
                    </a:lnTo>
                    <a:lnTo>
                      <a:pt x="176" y="153"/>
                    </a:lnTo>
                    <a:lnTo>
                      <a:pt x="179" y="153"/>
                    </a:lnTo>
                    <a:lnTo>
                      <a:pt x="185" y="153"/>
                    </a:lnTo>
                    <a:close/>
                  </a:path>
                </a:pathLst>
              </a:custGeom>
              <a:solidFill>
                <a:srgbClr val="A3A38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65" name="Freeform 64"/>
              <p:cNvSpPr>
                <a:spLocks/>
              </p:cNvSpPr>
              <p:nvPr/>
            </p:nvSpPr>
            <p:spPr bwMode="auto">
              <a:xfrm>
                <a:off x="1782" y="456"/>
                <a:ext cx="185" cy="116"/>
              </a:xfrm>
              <a:custGeom>
                <a:avLst/>
                <a:gdLst>
                  <a:gd name="T0" fmla="*/ 6 w 370"/>
                  <a:gd name="T1" fmla="*/ 7 h 233"/>
                  <a:gd name="T2" fmla="*/ 7 w 370"/>
                  <a:gd name="T3" fmla="*/ 7 h 233"/>
                  <a:gd name="T4" fmla="*/ 9 w 370"/>
                  <a:gd name="T5" fmla="*/ 6 h 233"/>
                  <a:gd name="T6" fmla="*/ 9 w 370"/>
                  <a:gd name="T7" fmla="*/ 6 h 233"/>
                  <a:gd name="T8" fmla="*/ 10 w 370"/>
                  <a:gd name="T9" fmla="*/ 6 h 233"/>
                  <a:gd name="T10" fmla="*/ 11 w 370"/>
                  <a:gd name="T11" fmla="*/ 6 h 233"/>
                  <a:gd name="T12" fmla="*/ 11 w 370"/>
                  <a:gd name="T13" fmla="*/ 5 h 233"/>
                  <a:gd name="T14" fmla="*/ 11 w 370"/>
                  <a:gd name="T15" fmla="*/ 5 h 233"/>
                  <a:gd name="T16" fmla="*/ 12 w 370"/>
                  <a:gd name="T17" fmla="*/ 4 h 233"/>
                  <a:gd name="T18" fmla="*/ 12 w 370"/>
                  <a:gd name="T19" fmla="*/ 4 h 233"/>
                  <a:gd name="T20" fmla="*/ 12 w 370"/>
                  <a:gd name="T21" fmla="*/ 3 h 233"/>
                  <a:gd name="T22" fmla="*/ 12 w 370"/>
                  <a:gd name="T23" fmla="*/ 3 h 233"/>
                  <a:gd name="T24" fmla="*/ 12 w 370"/>
                  <a:gd name="T25" fmla="*/ 2 h 233"/>
                  <a:gd name="T26" fmla="*/ 11 w 370"/>
                  <a:gd name="T27" fmla="*/ 2 h 233"/>
                  <a:gd name="T28" fmla="*/ 11 w 370"/>
                  <a:gd name="T29" fmla="*/ 1 h 233"/>
                  <a:gd name="T30" fmla="*/ 11 w 370"/>
                  <a:gd name="T31" fmla="*/ 1 h 233"/>
                  <a:gd name="T32" fmla="*/ 10 w 370"/>
                  <a:gd name="T33" fmla="*/ 0 h 233"/>
                  <a:gd name="T34" fmla="*/ 9 w 370"/>
                  <a:gd name="T35" fmla="*/ 0 h 233"/>
                  <a:gd name="T36" fmla="*/ 9 w 370"/>
                  <a:gd name="T37" fmla="*/ 0 h 233"/>
                  <a:gd name="T38" fmla="*/ 7 w 370"/>
                  <a:gd name="T39" fmla="*/ 0 h 233"/>
                  <a:gd name="T40" fmla="*/ 6 w 370"/>
                  <a:gd name="T41" fmla="*/ 0 h 233"/>
                  <a:gd name="T42" fmla="*/ 6 w 370"/>
                  <a:gd name="T43" fmla="*/ 0 h 233"/>
                  <a:gd name="T44" fmla="*/ 6 w 370"/>
                  <a:gd name="T45" fmla="*/ 0 h 233"/>
                  <a:gd name="T46" fmla="*/ 5 w 370"/>
                  <a:gd name="T47" fmla="*/ 0 h 233"/>
                  <a:gd name="T48" fmla="*/ 3 w 370"/>
                  <a:gd name="T49" fmla="*/ 0 h 233"/>
                  <a:gd name="T50" fmla="*/ 3 w 370"/>
                  <a:gd name="T51" fmla="*/ 0 h 233"/>
                  <a:gd name="T52" fmla="*/ 3 w 370"/>
                  <a:gd name="T53" fmla="*/ 0 h 233"/>
                  <a:gd name="T54" fmla="*/ 1 w 370"/>
                  <a:gd name="T55" fmla="*/ 1 h 233"/>
                  <a:gd name="T56" fmla="*/ 1 w 370"/>
                  <a:gd name="T57" fmla="*/ 1 h 233"/>
                  <a:gd name="T58" fmla="*/ 1 w 370"/>
                  <a:gd name="T59" fmla="*/ 2 h 233"/>
                  <a:gd name="T60" fmla="*/ 1 w 370"/>
                  <a:gd name="T61" fmla="*/ 2 h 233"/>
                  <a:gd name="T62" fmla="*/ 1 w 370"/>
                  <a:gd name="T63" fmla="*/ 3 h 233"/>
                  <a:gd name="T64" fmla="*/ 0 w 370"/>
                  <a:gd name="T65" fmla="*/ 3 h 233"/>
                  <a:gd name="T66" fmla="*/ 1 w 370"/>
                  <a:gd name="T67" fmla="*/ 4 h 233"/>
                  <a:gd name="T68" fmla="*/ 1 w 370"/>
                  <a:gd name="T69" fmla="*/ 4 h 233"/>
                  <a:gd name="T70" fmla="*/ 1 w 370"/>
                  <a:gd name="T71" fmla="*/ 5 h 233"/>
                  <a:gd name="T72" fmla="*/ 1 w 370"/>
                  <a:gd name="T73" fmla="*/ 5 h 233"/>
                  <a:gd name="T74" fmla="*/ 1 w 370"/>
                  <a:gd name="T75" fmla="*/ 6 h 233"/>
                  <a:gd name="T76" fmla="*/ 3 w 370"/>
                  <a:gd name="T77" fmla="*/ 6 h 233"/>
                  <a:gd name="T78" fmla="*/ 3 w 370"/>
                  <a:gd name="T79" fmla="*/ 6 h 233"/>
                  <a:gd name="T80" fmla="*/ 3 w 370"/>
                  <a:gd name="T81" fmla="*/ 6 h 233"/>
                  <a:gd name="T82" fmla="*/ 5 w 370"/>
                  <a:gd name="T83" fmla="*/ 7 h 233"/>
                  <a:gd name="T84" fmla="*/ 6 w 370"/>
                  <a:gd name="T85" fmla="*/ 7 h 233"/>
                  <a:gd name="T86" fmla="*/ 6 w 370"/>
                  <a:gd name="T87" fmla="*/ 7 h 2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0"/>
                  <a:gd name="T133" fmla="*/ 0 h 233"/>
                  <a:gd name="T134" fmla="*/ 370 w 370"/>
                  <a:gd name="T135" fmla="*/ 233 h 2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0" h="233">
                    <a:moveTo>
                      <a:pt x="185" y="233"/>
                    </a:moveTo>
                    <a:lnTo>
                      <a:pt x="195" y="231"/>
                    </a:lnTo>
                    <a:lnTo>
                      <a:pt x="204" y="231"/>
                    </a:lnTo>
                    <a:lnTo>
                      <a:pt x="213" y="231"/>
                    </a:lnTo>
                    <a:lnTo>
                      <a:pt x="223" y="231"/>
                    </a:lnTo>
                    <a:lnTo>
                      <a:pt x="230" y="229"/>
                    </a:lnTo>
                    <a:lnTo>
                      <a:pt x="240" y="227"/>
                    </a:lnTo>
                    <a:lnTo>
                      <a:pt x="249" y="224"/>
                    </a:lnTo>
                    <a:lnTo>
                      <a:pt x="257" y="222"/>
                    </a:lnTo>
                    <a:lnTo>
                      <a:pt x="264" y="220"/>
                    </a:lnTo>
                    <a:lnTo>
                      <a:pt x="274" y="217"/>
                    </a:lnTo>
                    <a:lnTo>
                      <a:pt x="281" y="215"/>
                    </a:lnTo>
                    <a:lnTo>
                      <a:pt x="289" y="211"/>
                    </a:lnTo>
                    <a:lnTo>
                      <a:pt x="296" y="208"/>
                    </a:lnTo>
                    <a:lnTo>
                      <a:pt x="302" y="206"/>
                    </a:lnTo>
                    <a:lnTo>
                      <a:pt x="310" y="202"/>
                    </a:lnTo>
                    <a:lnTo>
                      <a:pt x="317" y="198"/>
                    </a:lnTo>
                    <a:lnTo>
                      <a:pt x="323" y="193"/>
                    </a:lnTo>
                    <a:lnTo>
                      <a:pt x="328" y="189"/>
                    </a:lnTo>
                    <a:lnTo>
                      <a:pt x="334" y="186"/>
                    </a:lnTo>
                    <a:lnTo>
                      <a:pt x="338" y="180"/>
                    </a:lnTo>
                    <a:lnTo>
                      <a:pt x="343" y="175"/>
                    </a:lnTo>
                    <a:lnTo>
                      <a:pt x="347" y="171"/>
                    </a:lnTo>
                    <a:lnTo>
                      <a:pt x="351" y="166"/>
                    </a:lnTo>
                    <a:lnTo>
                      <a:pt x="357" y="161"/>
                    </a:lnTo>
                    <a:lnTo>
                      <a:pt x="359" y="155"/>
                    </a:lnTo>
                    <a:lnTo>
                      <a:pt x="360" y="150"/>
                    </a:lnTo>
                    <a:lnTo>
                      <a:pt x="364" y="144"/>
                    </a:lnTo>
                    <a:lnTo>
                      <a:pt x="366" y="139"/>
                    </a:lnTo>
                    <a:lnTo>
                      <a:pt x="368" y="133"/>
                    </a:lnTo>
                    <a:lnTo>
                      <a:pt x="370" y="128"/>
                    </a:lnTo>
                    <a:lnTo>
                      <a:pt x="370" y="121"/>
                    </a:lnTo>
                    <a:lnTo>
                      <a:pt x="370" y="115"/>
                    </a:lnTo>
                    <a:lnTo>
                      <a:pt x="370" y="110"/>
                    </a:lnTo>
                    <a:lnTo>
                      <a:pt x="370" y="105"/>
                    </a:lnTo>
                    <a:lnTo>
                      <a:pt x="368" y="97"/>
                    </a:lnTo>
                    <a:lnTo>
                      <a:pt x="366" y="92"/>
                    </a:lnTo>
                    <a:lnTo>
                      <a:pt x="364" y="87"/>
                    </a:lnTo>
                    <a:lnTo>
                      <a:pt x="360" y="81"/>
                    </a:lnTo>
                    <a:lnTo>
                      <a:pt x="359" y="76"/>
                    </a:lnTo>
                    <a:lnTo>
                      <a:pt x="357" y="70"/>
                    </a:lnTo>
                    <a:lnTo>
                      <a:pt x="351" y="65"/>
                    </a:lnTo>
                    <a:lnTo>
                      <a:pt x="347" y="59"/>
                    </a:lnTo>
                    <a:lnTo>
                      <a:pt x="343" y="54"/>
                    </a:lnTo>
                    <a:lnTo>
                      <a:pt x="338" y="50"/>
                    </a:lnTo>
                    <a:lnTo>
                      <a:pt x="334" y="45"/>
                    </a:lnTo>
                    <a:lnTo>
                      <a:pt x="328" y="41"/>
                    </a:lnTo>
                    <a:lnTo>
                      <a:pt x="323" y="36"/>
                    </a:lnTo>
                    <a:lnTo>
                      <a:pt x="317" y="32"/>
                    </a:lnTo>
                    <a:lnTo>
                      <a:pt x="310" y="29"/>
                    </a:lnTo>
                    <a:lnTo>
                      <a:pt x="302" y="25"/>
                    </a:lnTo>
                    <a:lnTo>
                      <a:pt x="296" y="22"/>
                    </a:lnTo>
                    <a:lnTo>
                      <a:pt x="289" y="18"/>
                    </a:lnTo>
                    <a:lnTo>
                      <a:pt x="281" y="14"/>
                    </a:lnTo>
                    <a:lnTo>
                      <a:pt x="274" y="13"/>
                    </a:lnTo>
                    <a:lnTo>
                      <a:pt x="264" y="11"/>
                    </a:lnTo>
                    <a:lnTo>
                      <a:pt x="257" y="9"/>
                    </a:lnTo>
                    <a:lnTo>
                      <a:pt x="249" y="5"/>
                    </a:lnTo>
                    <a:lnTo>
                      <a:pt x="240" y="4"/>
                    </a:lnTo>
                    <a:lnTo>
                      <a:pt x="230" y="2"/>
                    </a:lnTo>
                    <a:lnTo>
                      <a:pt x="223" y="2"/>
                    </a:lnTo>
                    <a:lnTo>
                      <a:pt x="213" y="0"/>
                    </a:lnTo>
                    <a:lnTo>
                      <a:pt x="204" y="0"/>
                    </a:lnTo>
                    <a:lnTo>
                      <a:pt x="195" y="0"/>
                    </a:lnTo>
                    <a:lnTo>
                      <a:pt x="185" y="0"/>
                    </a:lnTo>
                    <a:lnTo>
                      <a:pt x="179" y="0"/>
                    </a:lnTo>
                    <a:lnTo>
                      <a:pt x="176" y="0"/>
                    </a:lnTo>
                    <a:lnTo>
                      <a:pt x="170" y="0"/>
                    </a:lnTo>
                    <a:lnTo>
                      <a:pt x="166" y="0"/>
                    </a:lnTo>
                    <a:lnTo>
                      <a:pt x="157" y="0"/>
                    </a:lnTo>
                    <a:lnTo>
                      <a:pt x="147" y="2"/>
                    </a:lnTo>
                    <a:lnTo>
                      <a:pt x="138" y="2"/>
                    </a:lnTo>
                    <a:lnTo>
                      <a:pt x="130" y="4"/>
                    </a:lnTo>
                    <a:lnTo>
                      <a:pt x="121" y="5"/>
                    </a:lnTo>
                    <a:lnTo>
                      <a:pt x="113" y="9"/>
                    </a:lnTo>
                    <a:lnTo>
                      <a:pt x="106" y="11"/>
                    </a:lnTo>
                    <a:lnTo>
                      <a:pt x="97" y="13"/>
                    </a:lnTo>
                    <a:lnTo>
                      <a:pt x="89" y="14"/>
                    </a:lnTo>
                    <a:lnTo>
                      <a:pt x="81" y="18"/>
                    </a:lnTo>
                    <a:lnTo>
                      <a:pt x="74" y="22"/>
                    </a:lnTo>
                    <a:lnTo>
                      <a:pt x="68" y="25"/>
                    </a:lnTo>
                    <a:lnTo>
                      <a:pt x="61" y="29"/>
                    </a:lnTo>
                    <a:lnTo>
                      <a:pt x="55" y="32"/>
                    </a:lnTo>
                    <a:lnTo>
                      <a:pt x="48" y="36"/>
                    </a:lnTo>
                    <a:lnTo>
                      <a:pt x="42" y="41"/>
                    </a:lnTo>
                    <a:lnTo>
                      <a:pt x="36" y="45"/>
                    </a:lnTo>
                    <a:lnTo>
                      <a:pt x="32" y="50"/>
                    </a:lnTo>
                    <a:lnTo>
                      <a:pt x="27" y="54"/>
                    </a:lnTo>
                    <a:lnTo>
                      <a:pt x="23" y="59"/>
                    </a:lnTo>
                    <a:lnTo>
                      <a:pt x="17" y="65"/>
                    </a:lnTo>
                    <a:lnTo>
                      <a:pt x="15" y="70"/>
                    </a:lnTo>
                    <a:lnTo>
                      <a:pt x="12" y="76"/>
                    </a:lnTo>
                    <a:lnTo>
                      <a:pt x="8" y="81"/>
                    </a:lnTo>
                    <a:lnTo>
                      <a:pt x="6" y="87"/>
                    </a:lnTo>
                    <a:lnTo>
                      <a:pt x="4" y="92"/>
                    </a:lnTo>
                    <a:lnTo>
                      <a:pt x="2" y="97"/>
                    </a:lnTo>
                    <a:lnTo>
                      <a:pt x="0" y="105"/>
                    </a:lnTo>
                    <a:lnTo>
                      <a:pt x="0" y="110"/>
                    </a:lnTo>
                    <a:lnTo>
                      <a:pt x="0" y="115"/>
                    </a:lnTo>
                    <a:lnTo>
                      <a:pt x="0" y="121"/>
                    </a:lnTo>
                    <a:lnTo>
                      <a:pt x="0" y="128"/>
                    </a:lnTo>
                    <a:lnTo>
                      <a:pt x="2" y="133"/>
                    </a:lnTo>
                    <a:lnTo>
                      <a:pt x="4" y="139"/>
                    </a:lnTo>
                    <a:lnTo>
                      <a:pt x="6" y="144"/>
                    </a:lnTo>
                    <a:lnTo>
                      <a:pt x="8" y="150"/>
                    </a:lnTo>
                    <a:lnTo>
                      <a:pt x="12" y="155"/>
                    </a:lnTo>
                    <a:lnTo>
                      <a:pt x="15" y="161"/>
                    </a:lnTo>
                    <a:lnTo>
                      <a:pt x="17" y="166"/>
                    </a:lnTo>
                    <a:lnTo>
                      <a:pt x="23" y="171"/>
                    </a:lnTo>
                    <a:lnTo>
                      <a:pt x="27" y="175"/>
                    </a:lnTo>
                    <a:lnTo>
                      <a:pt x="32" y="180"/>
                    </a:lnTo>
                    <a:lnTo>
                      <a:pt x="36" y="186"/>
                    </a:lnTo>
                    <a:lnTo>
                      <a:pt x="42" y="189"/>
                    </a:lnTo>
                    <a:lnTo>
                      <a:pt x="48" y="193"/>
                    </a:lnTo>
                    <a:lnTo>
                      <a:pt x="55" y="198"/>
                    </a:lnTo>
                    <a:lnTo>
                      <a:pt x="61" y="202"/>
                    </a:lnTo>
                    <a:lnTo>
                      <a:pt x="68" y="206"/>
                    </a:lnTo>
                    <a:lnTo>
                      <a:pt x="74" y="208"/>
                    </a:lnTo>
                    <a:lnTo>
                      <a:pt x="81" y="211"/>
                    </a:lnTo>
                    <a:lnTo>
                      <a:pt x="89" y="215"/>
                    </a:lnTo>
                    <a:lnTo>
                      <a:pt x="97" y="217"/>
                    </a:lnTo>
                    <a:lnTo>
                      <a:pt x="106" y="220"/>
                    </a:lnTo>
                    <a:lnTo>
                      <a:pt x="113" y="222"/>
                    </a:lnTo>
                    <a:lnTo>
                      <a:pt x="121" y="224"/>
                    </a:lnTo>
                    <a:lnTo>
                      <a:pt x="130" y="227"/>
                    </a:lnTo>
                    <a:lnTo>
                      <a:pt x="138" y="229"/>
                    </a:lnTo>
                    <a:lnTo>
                      <a:pt x="147" y="231"/>
                    </a:lnTo>
                    <a:lnTo>
                      <a:pt x="157" y="231"/>
                    </a:lnTo>
                    <a:lnTo>
                      <a:pt x="166" y="231"/>
                    </a:lnTo>
                    <a:lnTo>
                      <a:pt x="170" y="231"/>
                    </a:lnTo>
                    <a:lnTo>
                      <a:pt x="176" y="231"/>
                    </a:lnTo>
                    <a:lnTo>
                      <a:pt x="179" y="231"/>
                    </a:lnTo>
                    <a:lnTo>
                      <a:pt x="185" y="233"/>
                    </a:lnTo>
                    <a:close/>
                  </a:path>
                </a:pathLst>
              </a:custGeom>
              <a:solidFill>
                <a:srgbClr val="FAF2A8"/>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66" name="Freeform 65"/>
              <p:cNvSpPr>
                <a:spLocks/>
              </p:cNvSpPr>
              <p:nvPr/>
            </p:nvSpPr>
            <p:spPr bwMode="auto">
              <a:xfrm>
                <a:off x="1857" y="743"/>
                <a:ext cx="131" cy="60"/>
              </a:xfrm>
              <a:custGeom>
                <a:avLst/>
                <a:gdLst>
                  <a:gd name="T0" fmla="*/ 4 w 262"/>
                  <a:gd name="T1" fmla="*/ 4 h 119"/>
                  <a:gd name="T2" fmla="*/ 4 w 262"/>
                  <a:gd name="T3" fmla="*/ 4 h 119"/>
                  <a:gd name="T4" fmla="*/ 4 w 262"/>
                  <a:gd name="T5" fmla="*/ 4 h 119"/>
                  <a:gd name="T6" fmla="*/ 4 w 262"/>
                  <a:gd name="T7" fmla="*/ 4 h 119"/>
                  <a:gd name="T8" fmla="*/ 4 w 262"/>
                  <a:gd name="T9" fmla="*/ 4 h 119"/>
                  <a:gd name="T10" fmla="*/ 5 w 262"/>
                  <a:gd name="T11" fmla="*/ 4 h 119"/>
                  <a:gd name="T12" fmla="*/ 5 w 262"/>
                  <a:gd name="T13" fmla="*/ 4 h 119"/>
                  <a:gd name="T14" fmla="*/ 5 w 262"/>
                  <a:gd name="T15" fmla="*/ 4 h 119"/>
                  <a:gd name="T16" fmla="*/ 5 w 262"/>
                  <a:gd name="T17" fmla="*/ 4 h 119"/>
                  <a:gd name="T18" fmla="*/ 5 w 262"/>
                  <a:gd name="T19" fmla="*/ 4 h 119"/>
                  <a:gd name="T20" fmla="*/ 5 w 262"/>
                  <a:gd name="T21" fmla="*/ 4 h 119"/>
                  <a:gd name="T22" fmla="*/ 6 w 262"/>
                  <a:gd name="T23" fmla="*/ 4 h 119"/>
                  <a:gd name="T24" fmla="*/ 6 w 262"/>
                  <a:gd name="T25" fmla="*/ 4 h 119"/>
                  <a:gd name="T26" fmla="*/ 6 w 262"/>
                  <a:gd name="T27" fmla="*/ 4 h 119"/>
                  <a:gd name="T28" fmla="*/ 6 w 262"/>
                  <a:gd name="T29" fmla="*/ 4 h 119"/>
                  <a:gd name="T30" fmla="*/ 6 w 262"/>
                  <a:gd name="T31" fmla="*/ 3 h 119"/>
                  <a:gd name="T32" fmla="*/ 6 w 262"/>
                  <a:gd name="T33" fmla="*/ 3 h 119"/>
                  <a:gd name="T34" fmla="*/ 7 w 262"/>
                  <a:gd name="T35" fmla="*/ 3 h 119"/>
                  <a:gd name="T36" fmla="*/ 7 w 262"/>
                  <a:gd name="T37" fmla="*/ 3 h 119"/>
                  <a:gd name="T38" fmla="*/ 7 w 262"/>
                  <a:gd name="T39" fmla="*/ 3 h 119"/>
                  <a:gd name="T40" fmla="*/ 7 w 262"/>
                  <a:gd name="T41" fmla="*/ 3 h 119"/>
                  <a:gd name="T42" fmla="*/ 7 w 262"/>
                  <a:gd name="T43" fmla="*/ 2 h 119"/>
                  <a:gd name="T44" fmla="*/ 8 w 262"/>
                  <a:gd name="T45" fmla="*/ 2 h 119"/>
                  <a:gd name="T46" fmla="*/ 8 w 262"/>
                  <a:gd name="T47" fmla="*/ 2 h 119"/>
                  <a:gd name="T48" fmla="*/ 8 w 262"/>
                  <a:gd name="T49" fmla="*/ 1 h 119"/>
                  <a:gd name="T50" fmla="*/ 8 w 262"/>
                  <a:gd name="T51" fmla="*/ 0 h 119"/>
                  <a:gd name="T52" fmla="*/ 0 w 262"/>
                  <a:gd name="T53" fmla="*/ 0 h 119"/>
                  <a:gd name="T54" fmla="*/ 0 w 262"/>
                  <a:gd name="T55" fmla="*/ 1 h 119"/>
                  <a:gd name="T56" fmla="*/ 0 w 262"/>
                  <a:gd name="T57" fmla="*/ 2 h 119"/>
                  <a:gd name="T58" fmla="*/ 0 w 262"/>
                  <a:gd name="T59" fmla="*/ 2 h 119"/>
                  <a:gd name="T60" fmla="*/ 1 w 262"/>
                  <a:gd name="T61" fmla="*/ 2 h 119"/>
                  <a:gd name="T62" fmla="*/ 1 w 262"/>
                  <a:gd name="T63" fmla="*/ 2 h 119"/>
                  <a:gd name="T64" fmla="*/ 1 w 262"/>
                  <a:gd name="T65" fmla="*/ 2 h 119"/>
                  <a:gd name="T66" fmla="*/ 1 w 262"/>
                  <a:gd name="T67" fmla="*/ 3 h 119"/>
                  <a:gd name="T68" fmla="*/ 1 w 262"/>
                  <a:gd name="T69" fmla="*/ 3 h 119"/>
                  <a:gd name="T70" fmla="*/ 1 w 262"/>
                  <a:gd name="T71" fmla="*/ 3 h 119"/>
                  <a:gd name="T72" fmla="*/ 1 w 262"/>
                  <a:gd name="T73" fmla="*/ 3 h 119"/>
                  <a:gd name="T74" fmla="*/ 1 w 262"/>
                  <a:gd name="T75" fmla="*/ 3 h 119"/>
                  <a:gd name="T76" fmla="*/ 1 w 262"/>
                  <a:gd name="T77" fmla="*/ 4 h 119"/>
                  <a:gd name="T78" fmla="*/ 1 w 262"/>
                  <a:gd name="T79" fmla="*/ 4 h 119"/>
                  <a:gd name="T80" fmla="*/ 1 w 262"/>
                  <a:gd name="T81" fmla="*/ 4 h 119"/>
                  <a:gd name="T82" fmla="*/ 1 w 262"/>
                  <a:gd name="T83" fmla="*/ 4 h 119"/>
                  <a:gd name="T84" fmla="*/ 1 w 262"/>
                  <a:gd name="T85" fmla="*/ 4 h 119"/>
                  <a:gd name="T86" fmla="*/ 2 w 262"/>
                  <a:gd name="T87" fmla="*/ 4 h 119"/>
                  <a:gd name="T88" fmla="*/ 2 w 262"/>
                  <a:gd name="T89" fmla="*/ 4 h 119"/>
                  <a:gd name="T90" fmla="*/ 2 w 262"/>
                  <a:gd name="T91" fmla="*/ 4 h 119"/>
                  <a:gd name="T92" fmla="*/ 2 w 262"/>
                  <a:gd name="T93" fmla="*/ 4 h 119"/>
                  <a:gd name="T94" fmla="*/ 2 w 262"/>
                  <a:gd name="T95" fmla="*/ 4 h 119"/>
                  <a:gd name="T96" fmla="*/ 3 w 262"/>
                  <a:gd name="T97" fmla="*/ 4 h 119"/>
                  <a:gd name="T98" fmla="*/ 3 w 262"/>
                  <a:gd name="T99" fmla="*/ 4 h 119"/>
                  <a:gd name="T100" fmla="*/ 3 w 262"/>
                  <a:gd name="T101" fmla="*/ 4 h 119"/>
                  <a:gd name="T102" fmla="*/ 3 w 262"/>
                  <a:gd name="T103" fmla="*/ 4 h 119"/>
                  <a:gd name="T104" fmla="*/ 3 w 262"/>
                  <a:gd name="T105" fmla="*/ 4 h 119"/>
                  <a:gd name="T106" fmla="*/ 4 w 262"/>
                  <a:gd name="T107" fmla="*/ 4 h 119"/>
                  <a:gd name="T108" fmla="*/ 4 w 262"/>
                  <a:gd name="T109" fmla="*/ 4 h 11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2"/>
                  <a:gd name="T166" fmla="*/ 0 h 119"/>
                  <a:gd name="T167" fmla="*/ 262 w 262"/>
                  <a:gd name="T168" fmla="*/ 119 h 11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2" h="119">
                    <a:moveTo>
                      <a:pt x="130" y="119"/>
                    </a:moveTo>
                    <a:lnTo>
                      <a:pt x="136" y="119"/>
                    </a:lnTo>
                    <a:lnTo>
                      <a:pt x="144" y="119"/>
                    </a:lnTo>
                    <a:lnTo>
                      <a:pt x="149" y="117"/>
                    </a:lnTo>
                    <a:lnTo>
                      <a:pt x="157" y="117"/>
                    </a:lnTo>
                    <a:lnTo>
                      <a:pt x="161" y="116"/>
                    </a:lnTo>
                    <a:lnTo>
                      <a:pt x="168" y="114"/>
                    </a:lnTo>
                    <a:lnTo>
                      <a:pt x="174" y="114"/>
                    </a:lnTo>
                    <a:lnTo>
                      <a:pt x="181" y="112"/>
                    </a:lnTo>
                    <a:lnTo>
                      <a:pt x="185" y="110"/>
                    </a:lnTo>
                    <a:lnTo>
                      <a:pt x="191" y="108"/>
                    </a:lnTo>
                    <a:lnTo>
                      <a:pt x="196" y="105"/>
                    </a:lnTo>
                    <a:lnTo>
                      <a:pt x="202" y="103"/>
                    </a:lnTo>
                    <a:lnTo>
                      <a:pt x="208" y="101"/>
                    </a:lnTo>
                    <a:lnTo>
                      <a:pt x="211" y="99"/>
                    </a:lnTo>
                    <a:lnTo>
                      <a:pt x="217" y="96"/>
                    </a:lnTo>
                    <a:lnTo>
                      <a:pt x="221" y="94"/>
                    </a:lnTo>
                    <a:lnTo>
                      <a:pt x="228" y="87"/>
                    </a:lnTo>
                    <a:lnTo>
                      <a:pt x="236" y="79"/>
                    </a:lnTo>
                    <a:lnTo>
                      <a:pt x="243" y="72"/>
                    </a:lnTo>
                    <a:lnTo>
                      <a:pt x="249" y="65"/>
                    </a:lnTo>
                    <a:lnTo>
                      <a:pt x="255" y="56"/>
                    </a:lnTo>
                    <a:lnTo>
                      <a:pt x="259" y="47"/>
                    </a:lnTo>
                    <a:lnTo>
                      <a:pt x="259" y="38"/>
                    </a:lnTo>
                    <a:lnTo>
                      <a:pt x="260" y="31"/>
                    </a:lnTo>
                    <a:lnTo>
                      <a:pt x="262" y="0"/>
                    </a:lnTo>
                    <a:lnTo>
                      <a:pt x="0" y="0"/>
                    </a:lnTo>
                    <a:lnTo>
                      <a:pt x="0" y="31"/>
                    </a:lnTo>
                    <a:lnTo>
                      <a:pt x="0" y="34"/>
                    </a:lnTo>
                    <a:lnTo>
                      <a:pt x="0" y="40"/>
                    </a:lnTo>
                    <a:lnTo>
                      <a:pt x="2" y="43"/>
                    </a:lnTo>
                    <a:lnTo>
                      <a:pt x="4" y="49"/>
                    </a:lnTo>
                    <a:lnTo>
                      <a:pt x="6" y="56"/>
                    </a:lnTo>
                    <a:lnTo>
                      <a:pt x="12" y="65"/>
                    </a:lnTo>
                    <a:lnTo>
                      <a:pt x="15" y="74"/>
                    </a:lnTo>
                    <a:lnTo>
                      <a:pt x="23" y="81"/>
                    </a:lnTo>
                    <a:lnTo>
                      <a:pt x="30" y="88"/>
                    </a:lnTo>
                    <a:lnTo>
                      <a:pt x="40" y="94"/>
                    </a:lnTo>
                    <a:lnTo>
                      <a:pt x="44" y="97"/>
                    </a:lnTo>
                    <a:lnTo>
                      <a:pt x="47" y="99"/>
                    </a:lnTo>
                    <a:lnTo>
                      <a:pt x="53" y="101"/>
                    </a:lnTo>
                    <a:lnTo>
                      <a:pt x="57" y="105"/>
                    </a:lnTo>
                    <a:lnTo>
                      <a:pt x="63" y="107"/>
                    </a:lnTo>
                    <a:lnTo>
                      <a:pt x="66" y="108"/>
                    </a:lnTo>
                    <a:lnTo>
                      <a:pt x="74" y="110"/>
                    </a:lnTo>
                    <a:lnTo>
                      <a:pt x="79" y="114"/>
                    </a:lnTo>
                    <a:lnTo>
                      <a:pt x="85" y="114"/>
                    </a:lnTo>
                    <a:lnTo>
                      <a:pt x="91" y="114"/>
                    </a:lnTo>
                    <a:lnTo>
                      <a:pt x="96" y="116"/>
                    </a:lnTo>
                    <a:lnTo>
                      <a:pt x="102" y="117"/>
                    </a:lnTo>
                    <a:lnTo>
                      <a:pt x="110" y="117"/>
                    </a:lnTo>
                    <a:lnTo>
                      <a:pt x="115" y="119"/>
                    </a:lnTo>
                    <a:lnTo>
                      <a:pt x="123" y="119"/>
                    </a:lnTo>
                    <a:lnTo>
                      <a:pt x="130" y="119"/>
                    </a:lnTo>
                    <a:close/>
                  </a:path>
                </a:pathLst>
              </a:custGeom>
              <a:solidFill>
                <a:srgbClr val="A3A38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67" name="Freeform 66"/>
              <p:cNvSpPr>
                <a:spLocks/>
              </p:cNvSpPr>
              <p:nvPr/>
            </p:nvSpPr>
            <p:spPr bwMode="auto">
              <a:xfrm>
                <a:off x="1857" y="695"/>
                <a:ext cx="131" cy="90"/>
              </a:xfrm>
              <a:custGeom>
                <a:avLst/>
                <a:gdLst>
                  <a:gd name="T0" fmla="*/ 4 w 262"/>
                  <a:gd name="T1" fmla="*/ 5 h 181"/>
                  <a:gd name="T2" fmla="*/ 4 w 262"/>
                  <a:gd name="T3" fmla="*/ 5 h 181"/>
                  <a:gd name="T4" fmla="*/ 5 w 262"/>
                  <a:gd name="T5" fmla="*/ 5 h 181"/>
                  <a:gd name="T6" fmla="*/ 5 w 262"/>
                  <a:gd name="T7" fmla="*/ 5 h 181"/>
                  <a:gd name="T8" fmla="*/ 5 w 262"/>
                  <a:gd name="T9" fmla="*/ 5 h 181"/>
                  <a:gd name="T10" fmla="*/ 6 w 262"/>
                  <a:gd name="T11" fmla="*/ 5 h 181"/>
                  <a:gd name="T12" fmla="*/ 6 w 262"/>
                  <a:gd name="T13" fmla="*/ 5 h 181"/>
                  <a:gd name="T14" fmla="*/ 6 w 262"/>
                  <a:gd name="T15" fmla="*/ 4 h 181"/>
                  <a:gd name="T16" fmla="*/ 7 w 262"/>
                  <a:gd name="T17" fmla="*/ 4 h 181"/>
                  <a:gd name="T18" fmla="*/ 7 w 262"/>
                  <a:gd name="T19" fmla="*/ 4 h 181"/>
                  <a:gd name="T20" fmla="*/ 8 w 262"/>
                  <a:gd name="T21" fmla="*/ 3 h 181"/>
                  <a:gd name="T22" fmla="*/ 8 w 262"/>
                  <a:gd name="T23" fmla="*/ 3 h 181"/>
                  <a:gd name="T24" fmla="*/ 8 w 262"/>
                  <a:gd name="T25" fmla="*/ 2 h 181"/>
                  <a:gd name="T26" fmla="*/ 8 w 262"/>
                  <a:gd name="T27" fmla="*/ 2 h 181"/>
                  <a:gd name="T28" fmla="*/ 8 w 262"/>
                  <a:gd name="T29" fmla="*/ 1 h 181"/>
                  <a:gd name="T30" fmla="*/ 7 w 262"/>
                  <a:gd name="T31" fmla="*/ 1 h 181"/>
                  <a:gd name="T32" fmla="*/ 7 w 262"/>
                  <a:gd name="T33" fmla="*/ 0 h 181"/>
                  <a:gd name="T34" fmla="*/ 6 w 262"/>
                  <a:gd name="T35" fmla="*/ 0 h 181"/>
                  <a:gd name="T36" fmla="*/ 6 w 262"/>
                  <a:gd name="T37" fmla="*/ 0 h 181"/>
                  <a:gd name="T38" fmla="*/ 6 w 262"/>
                  <a:gd name="T39" fmla="*/ 0 h 181"/>
                  <a:gd name="T40" fmla="*/ 5 w 262"/>
                  <a:gd name="T41" fmla="*/ 0 h 181"/>
                  <a:gd name="T42" fmla="*/ 5 w 262"/>
                  <a:gd name="T43" fmla="*/ 0 h 181"/>
                  <a:gd name="T44" fmla="*/ 5 w 262"/>
                  <a:gd name="T45" fmla="*/ 0 h 181"/>
                  <a:gd name="T46" fmla="*/ 4 w 262"/>
                  <a:gd name="T47" fmla="*/ 0 h 181"/>
                  <a:gd name="T48" fmla="*/ 4 w 262"/>
                  <a:gd name="T49" fmla="*/ 0 h 181"/>
                  <a:gd name="T50" fmla="*/ 3 w 262"/>
                  <a:gd name="T51" fmla="*/ 0 h 181"/>
                  <a:gd name="T52" fmla="*/ 3 w 262"/>
                  <a:gd name="T53" fmla="*/ 0 h 181"/>
                  <a:gd name="T54" fmla="*/ 3 w 262"/>
                  <a:gd name="T55" fmla="*/ 0 h 181"/>
                  <a:gd name="T56" fmla="*/ 2 w 262"/>
                  <a:gd name="T57" fmla="*/ 0 h 181"/>
                  <a:gd name="T58" fmla="*/ 2 w 262"/>
                  <a:gd name="T59" fmla="*/ 0 h 181"/>
                  <a:gd name="T60" fmla="*/ 1 w 262"/>
                  <a:gd name="T61" fmla="*/ 0 h 181"/>
                  <a:gd name="T62" fmla="*/ 1 w 262"/>
                  <a:gd name="T63" fmla="*/ 0 h 181"/>
                  <a:gd name="T64" fmla="*/ 1 w 262"/>
                  <a:gd name="T65" fmla="*/ 0 h 181"/>
                  <a:gd name="T66" fmla="*/ 1 w 262"/>
                  <a:gd name="T67" fmla="*/ 0 h 181"/>
                  <a:gd name="T68" fmla="*/ 1 w 262"/>
                  <a:gd name="T69" fmla="*/ 1 h 181"/>
                  <a:gd name="T70" fmla="*/ 1 w 262"/>
                  <a:gd name="T71" fmla="*/ 1 h 181"/>
                  <a:gd name="T72" fmla="*/ 1 w 262"/>
                  <a:gd name="T73" fmla="*/ 2 h 181"/>
                  <a:gd name="T74" fmla="*/ 0 w 262"/>
                  <a:gd name="T75" fmla="*/ 2 h 181"/>
                  <a:gd name="T76" fmla="*/ 0 w 262"/>
                  <a:gd name="T77" fmla="*/ 3 h 181"/>
                  <a:gd name="T78" fmla="*/ 1 w 262"/>
                  <a:gd name="T79" fmla="*/ 3 h 181"/>
                  <a:gd name="T80" fmla="*/ 1 w 262"/>
                  <a:gd name="T81" fmla="*/ 4 h 181"/>
                  <a:gd name="T82" fmla="*/ 1 w 262"/>
                  <a:gd name="T83" fmla="*/ 4 h 181"/>
                  <a:gd name="T84" fmla="*/ 1 w 262"/>
                  <a:gd name="T85" fmla="*/ 4 h 181"/>
                  <a:gd name="T86" fmla="*/ 1 w 262"/>
                  <a:gd name="T87" fmla="*/ 5 h 181"/>
                  <a:gd name="T88" fmla="*/ 1 w 262"/>
                  <a:gd name="T89" fmla="*/ 5 h 181"/>
                  <a:gd name="T90" fmla="*/ 2 w 262"/>
                  <a:gd name="T91" fmla="*/ 5 h 181"/>
                  <a:gd name="T92" fmla="*/ 2 w 262"/>
                  <a:gd name="T93" fmla="*/ 5 h 181"/>
                  <a:gd name="T94" fmla="*/ 3 w 262"/>
                  <a:gd name="T95" fmla="*/ 5 h 181"/>
                  <a:gd name="T96" fmla="*/ 3 w 262"/>
                  <a:gd name="T97" fmla="*/ 5 h 181"/>
                  <a:gd name="T98" fmla="*/ 3 w 262"/>
                  <a:gd name="T99" fmla="*/ 5 h 181"/>
                  <a:gd name="T100" fmla="*/ 4 w 262"/>
                  <a:gd name="T101" fmla="*/ 5 h 1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2"/>
                  <a:gd name="T154" fmla="*/ 0 h 181"/>
                  <a:gd name="T155" fmla="*/ 262 w 262"/>
                  <a:gd name="T156" fmla="*/ 181 h 1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2" h="181">
                    <a:moveTo>
                      <a:pt x="132" y="181"/>
                    </a:moveTo>
                    <a:lnTo>
                      <a:pt x="138" y="181"/>
                    </a:lnTo>
                    <a:lnTo>
                      <a:pt x="144" y="181"/>
                    </a:lnTo>
                    <a:lnTo>
                      <a:pt x="149" y="179"/>
                    </a:lnTo>
                    <a:lnTo>
                      <a:pt x="157" y="179"/>
                    </a:lnTo>
                    <a:lnTo>
                      <a:pt x="162" y="177"/>
                    </a:lnTo>
                    <a:lnTo>
                      <a:pt x="170" y="175"/>
                    </a:lnTo>
                    <a:lnTo>
                      <a:pt x="176" y="174"/>
                    </a:lnTo>
                    <a:lnTo>
                      <a:pt x="181" y="174"/>
                    </a:lnTo>
                    <a:lnTo>
                      <a:pt x="187" y="172"/>
                    </a:lnTo>
                    <a:lnTo>
                      <a:pt x="193" y="170"/>
                    </a:lnTo>
                    <a:lnTo>
                      <a:pt x="196" y="166"/>
                    </a:lnTo>
                    <a:lnTo>
                      <a:pt x="204" y="165"/>
                    </a:lnTo>
                    <a:lnTo>
                      <a:pt x="208" y="161"/>
                    </a:lnTo>
                    <a:lnTo>
                      <a:pt x="213" y="159"/>
                    </a:lnTo>
                    <a:lnTo>
                      <a:pt x="219" y="157"/>
                    </a:lnTo>
                    <a:lnTo>
                      <a:pt x="223" y="154"/>
                    </a:lnTo>
                    <a:lnTo>
                      <a:pt x="232" y="147"/>
                    </a:lnTo>
                    <a:lnTo>
                      <a:pt x="240" y="139"/>
                    </a:lnTo>
                    <a:lnTo>
                      <a:pt x="245" y="132"/>
                    </a:lnTo>
                    <a:lnTo>
                      <a:pt x="253" y="125"/>
                    </a:lnTo>
                    <a:lnTo>
                      <a:pt x="257" y="116"/>
                    </a:lnTo>
                    <a:lnTo>
                      <a:pt x="259" y="107"/>
                    </a:lnTo>
                    <a:lnTo>
                      <a:pt x="260" y="98"/>
                    </a:lnTo>
                    <a:lnTo>
                      <a:pt x="262" y="91"/>
                    </a:lnTo>
                    <a:lnTo>
                      <a:pt x="262" y="85"/>
                    </a:lnTo>
                    <a:lnTo>
                      <a:pt x="260" y="80"/>
                    </a:lnTo>
                    <a:lnTo>
                      <a:pt x="260" y="74"/>
                    </a:lnTo>
                    <a:lnTo>
                      <a:pt x="259" y="71"/>
                    </a:lnTo>
                    <a:lnTo>
                      <a:pt x="257" y="62"/>
                    </a:lnTo>
                    <a:lnTo>
                      <a:pt x="253" y="54"/>
                    </a:lnTo>
                    <a:lnTo>
                      <a:pt x="245" y="45"/>
                    </a:lnTo>
                    <a:lnTo>
                      <a:pt x="240" y="38"/>
                    </a:lnTo>
                    <a:lnTo>
                      <a:pt x="232" y="31"/>
                    </a:lnTo>
                    <a:lnTo>
                      <a:pt x="223" y="26"/>
                    </a:lnTo>
                    <a:lnTo>
                      <a:pt x="219" y="24"/>
                    </a:lnTo>
                    <a:lnTo>
                      <a:pt x="213" y="20"/>
                    </a:lnTo>
                    <a:lnTo>
                      <a:pt x="208" y="17"/>
                    </a:lnTo>
                    <a:lnTo>
                      <a:pt x="204" y="15"/>
                    </a:lnTo>
                    <a:lnTo>
                      <a:pt x="196" y="11"/>
                    </a:lnTo>
                    <a:lnTo>
                      <a:pt x="193" y="9"/>
                    </a:lnTo>
                    <a:lnTo>
                      <a:pt x="187" y="8"/>
                    </a:lnTo>
                    <a:lnTo>
                      <a:pt x="181" y="8"/>
                    </a:lnTo>
                    <a:lnTo>
                      <a:pt x="176" y="4"/>
                    </a:lnTo>
                    <a:lnTo>
                      <a:pt x="170" y="4"/>
                    </a:lnTo>
                    <a:lnTo>
                      <a:pt x="162" y="2"/>
                    </a:lnTo>
                    <a:lnTo>
                      <a:pt x="157" y="2"/>
                    </a:lnTo>
                    <a:lnTo>
                      <a:pt x="149" y="0"/>
                    </a:lnTo>
                    <a:lnTo>
                      <a:pt x="144" y="0"/>
                    </a:lnTo>
                    <a:lnTo>
                      <a:pt x="138" y="0"/>
                    </a:lnTo>
                    <a:lnTo>
                      <a:pt x="132" y="0"/>
                    </a:lnTo>
                    <a:lnTo>
                      <a:pt x="125" y="0"/>
                    </a:lnTo>
                    <a:lnTo>
                      <a:pt x="117" y="0"/>
                    </a:lnTo>
                    <a:lnTo>
                      <a:pt x="112" y="0"/>
                    </a:lnTo>
                    <a:lnTo>
                      <a:pt x="104" y="2"/>
                    </a:lnTo>
                    <a:lnTo>
                      <a:pt x="98" y="2"/>
                    </a:lnTo>
                    <a:lnTo>
                      <a:pt x="91" y="4"/>
                    </a:lnTo>
                    <a:lnTo>
                      <a:pt x="85" y="4"/>
                    </a:lnTo>
                    <a:lnTo>
                      <a:pt x="79" y="8"/>
                    </a:lnTo>
                    <a:lnTo>
                      <a:pt x="74" y="8"/>
                    </a:lnTo>
                    <a:lnTo>
                      <a:pt x="68" y="9"/>
                    </a:lnTo>
                    <a:lnTo>
                      <a:pt x="63" y="11"/>
                    </a:lnTo>
                    <a:lnTo>
                      <a:pt x="57" y="15"/>
                    </a:lnTo>
                    <a:lnTo>
                      <a:pt x="53" y="17"/>
                    </a:lnTo>
                    <a:lnTo>
                      <a:pt x="47" y="20"/>
                    </a:lnTo>
                    <a:lnTo>
                      <a:pt x="44" y="24"/>
                    </a:lnTo>
                    <a:lnTo>
                      <a:pt x="40" y="26"/>
                    </a:lnTo>
                    <a:lnTo>
                      <a:pt x="30" y="31"/>
                    </a:lnTo>
                    <a:lnTo>
                      <a:pt x="23" y="38"/>
                    </a:lnTo>
                    <a:lnTo>
                      <a:pt x="15" y="45"/>
                    </a:lnTo>
                    <a:lnTo>
                      <a:pt x="10" y="54"/>
                    </a:lnTo>
                    <a:lnTo>
                      <a:pt x="6" y="62"/>
                    </a:lnTo>
                    <a:lnTo>
                      <a:pt x="2" y="71"/>
                    </a:lnTo>
                    <a:lnTo>
                      <a:pt x="2" y="74"/>
                    </a:lnTo>
                    <a:lnTo>
                      <a:pt x="0" y="80"/>
                    </a:lnTo>
                    <a:lnTo>
                      <a:pt x="0" y="85"/>
                    </a:lnTo>
                    <a:lnTo>
                      <a:pt x="0" y="91"/>
                    </a:lnTo>
                    <a:lnTo>
                      <a:pt x="0" y="98"/>
                    </a:lnTo>
                    <a:lnTo>
                      <a:pt x="2" y="107"/>
                    </a:lnTo>
                    <a:lnTo>
                      <a:pt x="6" y="116"/>
                    </a:lnTo>
                    <a:lnTo>
                      <a:pt x="10" y="125"/>
                    </a:lnTo>
                    <a:lnTo>
                      <a:pt x="15" y="132"/>
                    </a:lnTo>
                    <a:lnTo>
                      <a:pt x="23" y="139"/>
                    </a:lnTo>
                    <a:lnTo>
                      <a:pt x="30" y="147"/>
                    </a:lnTo>
                    <a:lnTo>
                      <a:pt x="40" y="154"/>
                    </a:lnTo>
                    <a:lnTo>
                      <a:pt x="44" y="157"/>
                    </a:lnTo>
                    <a:lnTo>
                      <a:pt x="47" y="159"/>
                    </a:lnTo>
                    <a:lnTo>
                      <a:pt x="53" y="161"/>
                    </a:lnTo>
                    <a:lnTo>
                      <a:pt x="57" y="165"/>
                    </a:lnTo>
                    <a:lnTo>
                      <a:pt x="63" y="166"/>
                    </a:lnTo>
                    <a:lnTo>
                      <a:pt x="68" y="170"/>
                    </a:lnTo>
                    <a:lnTo>
                      <a:pt x="74" y="172"/>
                    </a:lnTo>
                    <a:lnTo>
                      <a:pt x="79" y="174"/>
                    </a:lnTo>
                    <a:lnTo>
                      <a:pt x="85" y="174"/>
                    </a:lnTo>
                    <a:lnTo>
                      <a:pt x="91" y="175"/>
                    </a:lnTo>
                    <a:lnTo>
                      <a:pt x="98" y="177"/>
                    </a:lnTo>
                    <a:lnTo>
                      <a:pt x="104" y="179"/>
                    </a:lnTo>
                    <a:lnTo>
                      <a:pt x="112" y="179"/>
                    </a:lnTo>
                    <a:lnTo>
                      <a:pt x="117" y="181"/>
                    </a:lnTo>
                    <a:lnTo>
                      <a:pt x="125" y="181"/>
                    </a:lnTo>
                    <a:lnTo>
                      <a:pt x="132" y="181"/>
                    </a:lnTo>
                    <a:close/>
                  </a:path>
                </a:pathLst>
              </a:custGeom>
              <a:solidFill>
                <a:srgbClr val="FFE6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68" name="Freeform 67"/>
              <p:cNvSpPr>
                <a:spLocks/>
              </p:cNvSpPr>
              <p:nvPr/>
            </p:nvSpPr>
            <p:spPr bwMode="auto">
              <a:xfrm>
                <a:off x="1857" y="713"/>
                <a:ext cx="133" cy="60"/>
              </a:xfrm>
              <a:custGeom>
                <a:avLst/>
                <a:gdLst>
                  <a:gd name="T0" fmla="*/ 4 w 266"/>
                  <a:gd name="T1" fmla="*/ 4 h 120"/>
                  <a:gd name="T2" fmla="*/ 4 w 266"/>
                  <a:gd name="T3" fmla="*/ 4 h 120"/>
                  <a:gd name="T4" fmla="*/ 4 w 266"/>
                  <a:gd name="T5" fmla="*/ 4 h 120"/>
                  <a:gd name="T6" fmla="*/ 4 w 266"/>
                  <a:gd name="T7" fmla="*/ 4 h 120"/>
                  <a:gd name="T8" fmla="*/ 4 w 266"/>
                  <a:gd name="T9" fmla="*/ 4 h 120"/>
                  <a:gd name="T10" fmla="*/ 5 w 266"/>
                  <a:gd name="T11" fmla="*/ 4 h 120"/>
                  <a:gd name="T12" fmla="*/ 5 w 266"/>
                  <a:gd name="T13" fmla="*/ 4 h 120"/>
                  <a:gd name="T14" fmla="*/ 5 w 266"/>
                  <a:gd name="T15" fmla="*/ 4 h 120"/>
                  <a:gd name="T16" fmla="*/ 5 w 266"/>
                  <a:gd name="T17" fmla="*/ 4 h 120"/>
                  <a:gd name="T18" fmla="*/ 5 w 266"/>
                  <a:gd name="T19" fmla="*/ 4 h 120"/>
                  <a:gd name="T20" fmla="*/ 6 w 266"/>
                  <a:gd name="T21" fmla="*/ 4 h 120"/>
                  <a:gd name="T22" fmla="*/ 6 w 266"/>
                  <a:gd name="T23" fmla="*/ 4 h 120"/>
                  <a:gd name="T24" fmla="*/ 6 w 266"/>
                  <a:gd name="T25" fmla="*/ 4 h 120"/>
                  <a:gd name="T26" fmla="*/ 6 w 266"/>
                  <a:gd name="T27" fmla="*/ 4 h 120"/>
                  <a:gd name="T28" fmla="*/ 6 w 266"/>
                  <a:gd name="T29" fmla="*/ 4 h 120"/>
                  <a:gd name="T30" fmla="*/ 6 w 266"/>
                  <a:gd name="T31" fmla="*/ 3 h 120"/>
                  <a:gd name="T32" fmla="*/ 6 w 266"/>
                  <a:gd name="T33" fmla="*/ 3 h 120"/>
                  <a:gd name="T34" fmla="*/ 7 w 266"/>
                  <a:gd name="T35" fmla="*/ 3 h 120"/>
                  <a:gd name="T36" fmla="*/ 7 w 266"/>
                  <a:gd name="T37" fmla="*/ 3 h 120"/>
                  <a:gd name="T38" fmla="*/ 7 w 266"/>
                  <a:gd name="T39" fmla="*/ 3 h 120"/>
                  <a:gd name="T40" fmla="*/ 7 w 266"/>
                  <a:gd name="T41" fmla="*/ 3 h 120"/>
                  <a:gd name="T42" fmla="*/ 7 w 266"/>
                  <a:gd name="T43" fmla="*/ 2 h 120"/>
                  <a:gd name="T44" fmla="*/ 8 w 266"/>
                  <a:gd name="T45" fmla="*/ 2 h 120"/>
                  <a:gd name="T46" fmla="*/ 8 w 266"/>
                  <a:gd name="T47" fmla="*/ 2 h 120"/>
                  <a:gd name="T48" fmla="*/ 8 w 266"/>
                  <a:gd name="T49" fmla="*/ 1 h 120"/>
                  <a:gd name="T50" fmla="*/ 8 w 266"/>
                  <a:gd name="T51" fmla="*/ 0 h 120"/>
                  <a:gd name="T52" fmla="*/ 1 w 266"/>
                  <a:gd name="T53" fmla="*/ 0 h 120"/>
                  <a:gd name="T54" fmla="*/ 0 w 266"/>
                  <a:gd name="T55" fmla="*/ 1 h 120"/>
                  <a:gd name="T56" fmla="*/ 0 w 266"/>
                  <a:gd name="T57" fmla="*/ 2 h 120"/>
                  <a:gd name="T58" fmla="*/ 0 w 266"/>
                  <a:gd name="T59" fmla="*/ 2 h 120"/>
                  <a:gd name="T60" fmla="*/ 1 w 266"/>
                  <a:gd name="T61" fmla="*/ 2 h 120"/>
                  <a:gd name="T62" fmla="*/ 1 w 266"/>
                  <a:gd name="T63" fmla="*/ 2 h 120"/>
                  <a:gd name="T64" fmla="*/ 1 w 266"/>
                  <a:gd name="T65" fmla="*/ 2 h 120"/>
                  <a:gd name="T66" fmla="*/ 1 w 266"/>
                  <a:gd name="T67" fmla="*/ 3 h 120"/>
                  <a:gd name="T68" fmla="*/ 1 w 266"/>
                  <a:gd name="T69" fmla="*/ 3 h 120"/>
                  <a:gd name="T70" fmla="*/ 1 w 266"/>
                  <a:gd name="T71" fmla="*/ 3 h 120"/>
                  <a:gd name="T72" fmla="*/ 1 w 266"/>
                  <a:gd name="T73" fmla="*/ 3 h 120"/>
                  <a:gd name="T74" fmla="*/ 1 w 266"/>
                  <a:gd name="T75" fmla="*/ 3 h 120"/>
                  <a:gd name="T76" fmla="*/ 1 w 266"/>
                  <a:gd name="T77" fmla="*/ 4 h 120"/>
                  <a:gd name="T78" fmla="*/ 1 w 266"/>
                  <a:gd name="T79" fmla="*/ 4 h 120"/>
                  <a:gd name="T80" fmla="*/ 1 w 266"/>
                  <a:gd name="T81" fmla="*/ 4 h 120"/>
                  <a:gd name="T82" fmla="*/ 1 w 266"/>
                  <a:gd name="T83" fmla="*/ 4 h 120"/>
                  <a:gd name="T84" fmla="*/ 2 w 266"/>
                  <a:gd name="T85" fmla="*/ 4 h 120"/>
                  <a:gd name="T86" fmla="*/ 2 w 266"/>
                  <a:gd name="T87" fmla="*/ 4 h 120"/>
                  <a:gd name="T88" fmla="*/ 2 w 266"/>
                  <a:gd name="T89" fmla="*/ 4 h 120"/>
                  <a:gd name="T90" fmla="*/ 2 w 266"/>
                  <a:gd name="T91" fmla="*/ 4 h 120"/>
                  <a:gd name="T92" fmla="*/ 2 w 266"/>
                  <a:gd name="T93" fmla="*/ 4 h 120"/>
                  <a:gd name="T94" fmla="*/ 2 w 266"/>
                  <a:gd name="T95" fmla="*/ 4 h 120"/>
                  <a:gd name="T96" fmla="*/ 3 w 266"/>
                  <a:gd name="T97" fmla="*/ 4 h 120"/>
                  <a:gd name="T98" fmla="*/ 3 w 266"/>
                  <a:gd name="T99" fmla="*/ 4 h 120"/>
                  <a:gd name="T100" fmla="*/ 3 w 266"/>
                  <a:gd name="T101" fmla="*/ 4 h 120"/>
                  <a:gd name="T102" fmla="*/ 3 w 266"/>
                  <a:gd name="T103" fmla="*/ 4 h 120"/>
                  <a:gd name="T104" fmla="*/ 3 w 266"/>
                  <a:gd name="T105" fmla="*/ 4 h 120"/>
                  <a:gd name="T106" fmla="*/ 4 w 266"/>
                  <a:gd name="T107" fmla="*/ 4 h 120"/>
                  <a:gd name="T108" fmla="*/ 4 w 266"/>
                  <a:gd name="T109" fmla="*/ 4 h 1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6"/>
                  <a:gd name="T166" fmla="*/ 0 h 120"/>
                  <a:gd name="T167" fmla="*/ 266 w 266"/>
                  <a:gd name="T168" fmla="*/ 120 h 1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6" h="120">
                    <a:moveTo>
                      <a:pt x="132" y="120"/>
                    </a:moveTo>
                    <a:lnTo>
                      <a:pt x="138" y="120"/>
                    </a:lnTo>
                    <a:lnTo>
                      <a:pt x="144" y="120"/>
                    </a:lnTo>
                    <a:lnTo>
                      <a:pt x="149" y="118"/>
                    </a:lnTo>
                    <a:lnTo>
                      <a:pt x="157" y="118"/>
                    </a:lnTo>
                    <a:lnTo>
                      <a:pt x="162" y="116"/>
                    </a:lnTo>
                    <a:lnTo>
                      <a:pt x="170" y="114"/>
                    </a:lnTo>
                    <a:lnTo>
                      <a:pt x="174" y="114"/>
                    </a:lnTo>
                    <a:lnTo>
                      <a:pt x="181" y="112"/>
                    </a:lnTo>
                    <a:lnTo>
                      <a:pt x="187" y="111"/>
                    </a:lnTo>
                    <a:lnTo>
                      <a:pt x="193" y="109"/>
                    </a:lnTo>
                    <a:lnTo>
                      <a:pt x="196" y="105"/>
                    </a:lnTo>
                    <a:lnTo>
                      <a:pt x="202" y="103"/>
                    </a:lnTo>
                    <a:lnTo>
                      <a:pt x="208" y="102"/>
                    </a:lnTo>
                    <a:lnTo>
                      <a:pt x="211" y="100"/>
                    </a:lnTo>
                    <a:lnTo>
                      <a:pt x="217" y="96"/>
                    </a:lnTo>
                    <a:lnTo>
                      <a:pt x="223" y="94"/>
                    </a:lnTo>
                    <a:lnTo>
                      <a:pt x="230" y="87"/>
                    </a:lnTo>
                    <a:lnTo>
                      <a:pt x="238" y="80"/>
                    </a:lnTo>
                    <a:lnTo>
                      <a:pt x="243" y="73"/>
                    </a:lnTo>
                    <a:lnTo>
                      <a:pt x="251" y="67"/>
                    </a:lnTo>
                    <a:lnTo>
                      <a:pt x="255" y="56"/>
                    </a:lnTo>
                    <a:lnTo>
                      <a:pt x="259" y="49"/>
                    </a:lnTo>
                    <a:lnTo>
                      <a:pt x="260" y="40"/>
                    </a:lnTo>
                    <a:lnTo>
                      <a:pt x="262" y="31"/>
                    </a:lnTo>
                    <a:lnTo>
                      <a:pt x="266" y="0"/>
                    </a:lnTo>
                    <a:lnTo>
                      <a:pt x="2" y="0"/>
                    </a:lnTo>
                    <a:lnTo>
                      <a:pt x="0" y="31"/>
                    </a:lnTo>
                    <a:lnTo>
                      <a:pt x="0" y="35"/>
                    </a:lnTo>
                    <a:lnTo>
                      <a:pt x="0" y="40"/>
                    </a:lnTo>
                    <a:lnTo>
                      <a:pt x="2" y="44"/>
                    </a:lnTo>
                    <a:lnTo>
                      <a:pt x="4" y="49"/>
                    </a:lnTo>
                    <a:lnTo>
                      <a:pt x="6" y="58"/>
                    </a:lnTo>
                    <a:lnTo>
                      <a:pt x="12" y="67"/>
                    </a:lnTo>
                    <a:lnTo>
                      <a:pt x="17" y="74"/>
                    </a:lnTo>
                    <a:lnTo>
                      <a:pt x="25" y="82"/>
                    </a:lnTo>
                    <a:lnTo>
                      <a:pt x="30" y="89"/>
                    </a:lnTo>
                    <a:lnTo>
                      <a:pt x="42" y="94"/>
                    </a:lnTo>
                    <a:lnTo>
                      <a:pt x="44" y="98"/>
                    </a:lnTo>
                    <a:lnTo>
                      <a:pt x="49" y="100"/>
                    </a:lnTo>
                    <a:lnTo>
                      <a:pt x="55" y="102"/>
                    </a:lnTo>
                    <a:lnTo>
                      <a:pt x="59" y="105"/>
                    </a:lnTo>
                    <a:lnTo>
                      <a:pt x="64" y="107"/>
                    </a:lnTo>
                    <a:lnTo>
                      <a:pt x="68" y="109"/>
                    </a:lnTo>
                    <a:lnTo>
                      <a:pt x="76" y="111"/>
                    </a:lnTo>
                    <a:lnTo>
                      <a:pt x="81" y="114"/>
                    </a:lnTo>
                    <a:lnTo>
                      <a:pt x="87" y="114"/>
                    </a:lnTo>
                    <a:lnTo>
                      <a:pt x="93" y="114"/>
                    </a:lnTo>
                    <a:lnTo>
                      <a:pt x="98" y="116"/>
                    </a:lnTo>
                    <a:lnTo>
                      <a:pt x="104" y="118"/>
                    </a:lnTo>
                    <a:lnTo>
                      <a:pt x="112" y="118"/>
                    </a:lnTo>
                    <a:lnTo>
                      <a:pt x="117" y="120"/>
                    </a:lnTo>
                    <a:lnTo>
                      <a:pt x="125" y="120"/>
                    </a:lnTo>
                    <a:lnTo>
                      <a:pt x="132" y="120"/>
                    </a:lnTo>
                    <a:close/>
                  </a:path>
                </a:pathLst>
              </a:custGeom>
              <a:solidFill>
                <a:srgbClr val="A3A38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69" name="Freeform 68"/>
              <p:cNvSpPr>
                <a:spLocks/>
              </p:cNvSpPr>
              <p:nvPr/>
            </p:nvSpPr>
            <p:spPr bwMode="auto">
              <a:xfrm>
                <a:off x="1858" y="665"/>
                <a:ext cx="130" cy="91"/>
              </a:xfrm>
              <a:custGeom>
                <a:avLst/>
                <a:gdLst>
                  <a:gd name="T0" fmla="*/ 4 w 260"/>
                  <a:gd name="T1" fmla="*/ 6 h 180"/>
                  <a:gd name="T2" fmla="*/ 4 w 260"/>
                  <a:gd name="T3" fmla="*/ 6 h 180"/>
                  <a:gd name="T4" fmla="*/ 5 w 260"/>
                  <a:gd name="T5" fmla="*/ 6 h 180"/>
                  <a:gd name="T6" fmla="*/ 5 w 260"/>
                  <a:gd name="T7" fmla="*/ 6 h 180"/>
                  <a:gd name="T8" fmla="*/ 5 w 260"/>
                  <a:gd name="T9" fmla="*/ 6 h 180"/>
                  <a:gd name="T10" fmla="*/ 6 w 260"/>
                  <a:gd name="T11" fmla="*/ 6 h 180"/>
                  <a:gd name="T12" fmla="*/ 6 w 260"/>
                  <a:gd name="T13" fmla="*/ 6 h 180"/>
                  <a:gd name="T14" fmla="*/ 6 w 260"/>
                  <a:gd name="T15" fmla="*/ 5 h 180"/>
                  <a:gd name="T16" fmla="*/ 7 w 260"/>
                  <a:gd name="T17" fmla="*/ 5 h 180"/>
                  <a:gd name="T18" fmla="*/ 7 w 260"/>
                  <a:gd name="T19" fmla="*/ 5 h 180"/>
                  <a:gd name="T20" fmla="*/ 7 w 260"/>
                  <a:gd name="T21" fmla="*/ 4 h 180"/>
                  <a:gd name="T22" fmla="*/ 8 w 260"/>
                  <a:gd name="T23" fmla="*/ 4 h 180"/>
                  <a:gd name="T24" fmla="*/ 8 w 260"/>
                  <a:gd name="T25" fmla="*/ 3 h 180"/>
                  <a:gd name="T26" fmla="*/ 8 w 260"/>
                  <a:gd name="T27" fmla="*/ 3 h 180"/>
                  <a:gd name="T28" fmla="*/ 7 w 260"/>
                  <a:gd name="T29" fmla="*/ 2 h 180"/>
                  <a:gd name="T30" fmla="*/ 7 w 260"/>
                  <a:gd name="T31" fmla="*/ 2 h 180"/>
                  <a:gd name="T32" fmla="*/ 7 w 260"/>
                  <a:gd name="T33" fmla="*/ 1 h 180"/>
                  <a:gd name="T34" fmla="*/ 6 w 260"/>
                  <a:gd name="T35" fmla="*/ 1 h 180"/>
                  <a:gd name="T36" fmla="*/ 6 w 260"/>
                  <a:gd name="T37" fmla="*/ 1 h 180"/>
                  <a:gd name="T38" fmla="*/ 6 w 260"/>
                  <a:gd name="T39" fmla="*/ 1 h 180"/>
                  <a:gd name="T40" fmla="*/ 5 w 260"/>
                  <a:gd name="T41" fmla="*/ 1 h 180"/>
                  <a:gd name="T42" fmla="*/ 5 w 260"/>
                  <a:gd name="T43" fmla="*/ 1 h 180"/>
                  <a:gd name="T44" fmla="*/ 5 w 260"/>
                  <a:gd name="T45" fmla="*/ 1 h 180"/>
                  <a:gd name="T46" fmla="*/ 4 w 260"/>
                  <a:gd name="T47" fmla="*/ 0 h 180"/>
                  <a:gd name="T48" fmla="*/ 4 w 260"/>
                  <a:gd name="T49" fmla="*/ 0 h 180"/>
                  <a:gd name="T50" fmla="*/ 3 w 260"/>
                  <a:gd name="T51" fmla="*/ 0 h 180"/>
                  <a:gd name="T52" fmla="*/ 3 w 260"/>
                  <a:gd name="T53" fmla="*/ 0 h 180"/>
                  <a:gd name="T54" fmla="*/ 3 w 260"/>
                  <a:gd name="T55" fmla="*/ 1 h 180"/>
                  <a:gd name="T56" fmla="*/ 2 w 260"/>
                  <a:gd name="T57" fmla="*/ 1 h 180"/>
                  <a:gd name="T58" fmla="*/ 2 w 260"/>
                  <a:gd name="T59" fmla="*/ 1 h 180"/>
                  <a:gd name="T60" fmla="*/ 1 w 260"/>
                  <a:gd name="T61" fmla="*/ 1 h 180"/>
                  <a:gd name="T62" fmla="*/ 1 w 260"/>
                  <a:gd name="T63" fmla="*/ 1 h 180"/>
                  <a:gd name="T64" fmla="*/ 1 w 260"/>
                  <a:gd name="T65" fmla="*/ 1 h 180"/>
                  <a:gd name="T66" fmla="*/ 1 w 260"/>
                  <a:gd name="T67" fmla="*/ 1 h 180"/>
                  <a:gd name="T68" fmla="*/ 1 w 260"/>
                  <a:gd name="T69" fmla="*/ 2 h 180"/>
                  <a:gd name="T70" fmla="*/ 1 w 260"/>
                  <a:gd name="T71" fmla="*/ 2 h 180"/>
                  <a:gd name="T72" fmla="*/ 1 w 260"/>
                  <a:gd name="T73" fmla="*/ 3 h 180"/>
                  <a:gd name="T74" fmla="*/ 0 w 260"/>
                  <a:gd name="T75" fmla="*/ 3 h 180"/>
                  <a:gd name="T76" fmla="*/ 0 w 260"/>
                  <a:gd name="T77" fmla="*/ 4 h 180"/>
                  <a:gd name="T78" fmla="*/ 1 w 260"/>
                  <a:gd name="T79" fmla="*/ 4 h 180"/>
                  <a:gd name="T80" fmla="*/ 1 w 260"/>
                  <a:gd name="T81" fmla="*/ 5 h 180"/>
                  <a:gd name="T82" fmla="*/ 1 w 260"/>
                  <a:gd name="T83" fmla="*/ 5 h 180"/>
                  <a:gd name="T84" fmla="*/ 1 w 260"/>
                  <a:gd name="T85" fmla="*/ 5 h 180"/>
                  <a:gd name="T86" fmla="*/ 1 w 260"/>
                  <a:gd name="T87" fmla="*/ 6 h 180"/>
                  <a:gd name="T88" fmla="*/ 1 w 260"/>
                  <a:gd name="T89" fmla="*/ 6 h 180"/>
                  <a:gd name="T90" fmla="*/ 2 w 260"/>
                  <a:gd name="T91" fmla="*/ 6 h 180"/>
                  <a:gd name="T92" fmla="*/ 2 w 260"/>
                  <a:gd name="T93" fmla="*/ 6 h 180"/>
                  <a:gd name="T94" fmla="*/ 3 w 260"/>
                  <a:gd name="T95" fmla="*/ 6 h 180"/>
                  <a:gd name="T96" fmla="*/ 3 w 260"/>
                  <a:gd name="T97" fmla="*/ 6 h 180"/>
                  <a:gd name="T98" fmla="*/ 3 w 260"/>
                  <a:gd name="T99" fmla="*/ 6 h 180"/>
                  <a:gd name="T100" fmla="*/ 4 w 260"/>
                  <a:gd name="T101" fmla="*/ 6 h 1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0"/>
                  <a:gd name="T154" fmla="*/ 0 h 180"/>
                  <a:gd name="T155" fmla="*/ 260 w 260"/>
                  <a:gd name="T156" fmla="*/ 180 h 18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0" h="180">
                    <a:moveTo>
                      <a:pt x="132" y="180"/>
                    </a:moveTo>
                    <a:lnTo>
                      <a:pt x="138" y="180"/>
                    </a:lnTo>
                    <a:lnTo>
                      <a:pt x="145" y="180"/>
                    </a:lnTo>
                    <a:lnTo>
                      <a:pt x="151" y="178"/>
                    </a:lnTo>
                    <a:lnTo>
                      <a:pt x="159" y="178"/>
                    </a:lnTo>
                    <a:lnTo>
                      <a:pt x="162" y="177"/>
                    </a:lnTo>
                    <a:lnTo>
                      <a:pt x="170" y="175"/>
                    </a:lnTo>
                    <a:lnTo>
                      <a:pt x="176" y="175"/>
                    </a:lnTo>
                    <a:lnTo>
                      <a:pt x="181" y="173"/>
                    </a:lnTo>
                    <a:lnTo>
                      <a:pt x="187" y="171"/>
                    </a:lnTo>
                    <a:lnTo>
                      <a:pt x="192" y="169"/>
                    </a:lnTo>
                    <a:lnTo>
                      <a:pt x="196" y="166"/>
                    </a:lnTo>
                    <a:lnTo>
                      <a:pt x="204" y="164"/>
                    </a:lnTo>
                    <a:lnTo>
                      <a:pt x="208" y="162"/>
                    </a:lnTo>
                    <a:lnTo>
                      <a:pt x="213" y="160"/>
                    </a:lnTo>
                    <a:lnTo>
                      <a:pt x="217" y="157"/>
                    </a:lnTo>
                    <a:lnTo>
                      <a:pt x="223" y="155"/>
                    </a:lnTo>
                    <a:lnTo>
                      <a:pt x="230" y="148"/>
                    </a:lnTo>
                    <a:lnTo>
                      <a:pt x="238" y="141"/>
                    </a:lnTo>
                    <a:lnTo>
                      <a:pt x="243" y="133"/>
                    </a:lnTo>
                    <a:lnTo>
                      <a:pt x="251" y="126"/>
                    </a:lnTo>
                    <a:lnTo>
                      <a:pt x="255" y="117"/>
                    </a:lnTo>
                    <a:lnTo>
                      <a:pt x="257" y="108"/>
                    </a:lnTo>
                    <a:lnTo>
                      <a:pt x="258" y="101"/>
                    </a:lnTo>
                    <a:lnTo>
                      <a:pt x="260" y="92"/>
                    </a:lnTo>
                    <a:lnTo>
                      <a:pt x="260" y="86"/>
                    </a:lnTo>
                    <a:lnTo>
                      <a:pt x="258" y="83"/>
                    </a:lnTo>
                    <a:lnTo>
                      <a:pt x="258" y="77"/>
                    </a:lnTo>
                    <a:lnTo>
                      <a:pt x="257" y="72"/>
                    </a:lnTo>
                    <a:lnTo>
                      <a:pt x="255" y="63"/>
                    </a:lnTo>
                    <a:lnTo>
                      <a:pt x="251" y="56"/>
                    </a:lnTo>
                    <a:lnTo>
                      <a:pt x="243" y="47"/>
                    </a:lnTo>
                    <a:lnTo>
                      <a:pt x="238" y="39"/>
                    </a:lnTo>
                    <a:lnTo>
                      <a:pt x="230" y="32"/>
                    </a:lnTo>
                    <a:lnTo>
                      <a:pt x="223" y="27"/>
                    </a:lnTo>
                    <a:lnTo>
                      <a:pt x="217" y="23"/>
                    </a:lnTo>
                    <a:lnTo>
                      <a:pt x="213" y="20"/>
                    </a:lnTo>
                    <a:lnTo>
                      <a:pt x="208" y="18"/>
                    </a:lnTo>
                    <a:lnTo>
                      <a:pt x="204" y="14"/>
                    </a:lnTo>
                    <a:lnTo>
                      <a:pt x="196" y="12"/>
                    </a:lnTo>
                    <a:lnTo>
                      <a:pt x="192" y="11"/>
                    </a:lnTo>
                    <a:lnTo>
                      <a:pt x="187" y="9"/>
                    </a:lnTo>
                    <a:lnTo>
                      <a:pt x="181" y="7"/>
                    </a:lnTo>
                    <a:lnTo>
                      <a:pt x="176" y="5"/>
                    </a:lnTo>
                    <a:lnTo>
                      <a:pt x="170" y="3"/>
                    </a:lnTo>
                    <a:lnTo>
                      <a:pt x="162" y="2"/>
                    </a:lnTo>
                    <a:lnTo>
                      <a:pt x="159" y="2"/>
                    </a:lnTo>
                    <a:lnTo>
                      <a:pt x="151" y="0"/>
                    </a:lnTo>
                    <a:lnTo>
                      <a:pt x="145" y="0"/>
                    </a:lnTo>
                    <a:lnTo>
                      <a:pt x="138" y="0"/>
                    </a:lnTo>
                    <a:lnTo>
                      <a:pt x="132" y="0"/>
                    </a:lnTo>
                    <a:lnTo>
                      <a:pt x="125" y="0"/>
                    </a:lnTo>
                    <a:lnTo>
                      <a:pt x="117" y="0"/>
                    </a:lnTo>
                    <a:lnTo>
                      <a:pt x="111" y="0"/>
                    </a:lnTo>
                    <a:lnTo>
                      <a:pt x="104" y="2"/>
                    </a:lnTo>
                    <a:lnTo>
                      <a:pt x="98" y="2"/>
                    </a:lnTo>
                    <a:lnTo>
                      <a:pt x="91" y="3"/>
                    </a:lnTo>
                    <a:lnTo>
                      <a:pt x="85" y="5"/>
                    </a:lnTo>
                    <a:lnTo>
                      <a:pt x="79" y="7"/>
                    </a:lnTo>
                    <a:lnTo>
                      <a:pt x="74" y="9"/>
                    </a:lnTo>
                    <a:lnTo>
                      <a:pt x="66" y="11"/>
                    </a:lnTo>
                    <a:lnTo>
                      <a:pt x="62" y="12"/>
                    </a:lnTo>
                    <a:lnTo>
                      <a:pt x="57" y="14"/>
                    </a:lnTo>
                    <a:lnTo>
                      <a:pt x="51" y="18"/>
                    </a:lnTo>
                    <a:lnTo>
                      <a:pt x="45" y="20"/>
                    </a:lnTo>
                    <a:lnTo>
                      <a:pt x="42" y="23"/>
                    </a:lnTo>
                    <a:lnTo>
                      <a:pt x="38" y="27"/>
                    </a:lnTo>
                    <a:lnTo>
                      <a:pt x="28" y="32"/>
                    </a:lnTo>
                    <a:lnTo>
                      <a:pt x="21" y="39"/>
                    </a:lnTo>
                    <a:lnTo>
                      <a:pt x="15" y="47"/>
                    </a:lnTo>
                    <a:lnTo>
                      <a:pt x="10" y="56"/>
                    </a:lnTo>
                    <a:lnTo>
                      <a:pt x="4" y="63"/>
                    </a:lnTo>
                    <a:lnTo>
                      <a:pt x="2" y="72"/>
                    </a:lnTo>
                    <a:lnTo>
                      <a:pt x="2" y="77"/>
                    </a:lnTo>
                    <a:lnTo>
                      <a:pt x="0" y="83"/>
                    </a:lnTo>
                    <a:lnTo>
                      <a:pt x="0" y="86"/>
                    </a:lnTo>
                    <a:lnTo>
                      <a:pt x="0" y="92"/>
                    </a:lnTo>
                    <a:lnTo>
                      <a:pt x="0" y="101"/>
                    </a:lnTo>
                    <a:lnTo>
                      <a:pt x="2" y="108"/>
                    </a:lnTo>
                    <a:lnTo>
                      <a:pt x="4" y="117"/>
                    </a:lnTo>
                    <a:lnTo>
                      <a:pt x="10" y="126"/>
                    </a:lnTo>
                    <a:lnTo>
                      <a:pt x="15" y="133"/>
                    </a:lnTo>
                    <a:lnTo>
                      <a:pt x="21" y="141"/>
                    </a:lnTo>
                    <a:lnTo>
                      <a:pt x="28" y="148"/>
                    </a:lnTo>
                    <a:lnTo>
                      <a:pt x="38" y="155"/>
                    </a:lnTo>
                    <a:lnTo>
                      <a:pt x="42" y="157"/>
                    </a:lnTo>
                    <a:lnTo>
                      <a:pt x="45" y="160"/>
                    </a:lnTo>
                    <a:lnTo>
                      <a:pt x="51" y="162"/>
                    </a:lnTo>
                    <a:lnTo>
                      <a:pt x="57" y="164"/>
                    </a:lnTo>
                    <a:lnTo>
                      <a:pt x="62" y="166"/>
                    </a:lnTo>
                    <a:lnTo>
                      <a:pt x="66" y="169"/>
                    </a:lnTo>
                    <a:lnTo>
                      <a:pt x="74" y="171"/>
                    </a:lnTo>
                    <a:lnTo>
                      <a:pt x="79" y="173"/>
                    </a:lnTo>
                    <a:lnTo>
                      <a:pt x="85" y="175"/>
                    </a:lnTo>
                    <a:lnTo>
                      <a:pt x="91" y="175"/>
                    </a:lnTo>
                    <a:lnTo>
                      <a:pt x="98" y="177"/>
                    </a:lnTo>
                    <a:lnTo>
                      <a:pt x="104" y="178"/>
                    </a:lnTo>
                    <a:lnTo>
                      <a:pt x="111" y="178"/>
                    </a:lnTo>
                    <a:lnTo>
                      <a:pt x="117" y="180"/>
                    </a:lnTo>
                    <a:lnTo>
                      <a:pt x="125" y="180"/>
                    </a:lnTo>
                    <a:lnTo>
                      <a:pt x="132" y="180"/>
                    </a:lnTo>
                    <a:close/>
                  </a:path>
                </a:pathLst>
              </a:custGeom>
              <a:solidFill>
                <a:srgbClr val="FFE6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70" name="Freeform 69"/>
              <p:cNvSpPr>
                <a:spLocks/>
              </p:cNvSpPr>
              <p:nvPr/>
            </p:nvSpPr>
            <p:spPr bwMode="auto">
              <a:xfrm>
                <a:off x="1858" y="683"/>
                <a:ext cx="132" cy="61"/>
              </a:xfrm>
              <a:custGeom>
                <a:avLst/>
                <a:gdLst>
                  <a:gd name="T0" fmla="*/ 4 w 264"/>
                  <a:gd name="T1" fmla="*/ 4 h 121"/>
                  <a:gd name="T2" fmla="*/ 4 w 264"/>
                  <a:gd name="T3" fmla="*/ 4 h 121"/>
                  <a:gd name="T4" fmla="*/ 4 w 264"/>
                  <a:gd name="T5" fmla="*/ 4 h 121"/>
                  <a:gd name="T6" fmla="*/ 4 w 264"/>
                  <a:gd name="T7" fmla="*/ 4 h 121"/>
                  <a:gd name="T8" fmla="*/ 4 w 264"/>
                  <a:gd name="T9" fmla="*/ 4 h 121"/>
                  <a:gd name="T10" fmla="*/ 5 w 264"/>
                  <a:gd name="T11" fmla="*/ 4 h 121"/>
                  <a:gd name="T12" fmla="*/ 5 w 264"/>
                  <a:gd name="T13" fmla="*/ 4 h 121"/>
                  <a:gd name="T14" fmla="*/ 5 w 264"/>
                  <a:gd name="T15" fmla="*/ 4 h 121"/>
                  <a:gd name="T16" fmla="*/ 5 w 264"/>
                  <a:gd name="T17" fmla="*/ 4 h 121"/>
                  <a:gd name="T18" fmla="*/ 5 w 264"/>
                  <a:gd name="T19" fmla="*/ 4 h 121"/>
                  <a:gd name="T20" fmla="*/ 6 w 264"/>
                  <a:gd name="T21" fmla="*/ 4 h 121"/>
                  <a:gd name="T22" fmla="*/ 6 w 264"/>
                  <a:gd name="T23" fmla="*/ 4 h 121"/>
                  <a:gd name="T24" fmla="*/ 6 w 264"/>
                  <a:gd name="T25" fmla="*/ 4 h 121"/>
                  <a:gd name="T26" fmla="*/ 6 w 264"/>
                  <a:gd name="T27" fmla="*/ 4 h 121"/>
                  <a:gd name="T28" fmla="*/ 6 w 264"/>
                  <a:gd name="T29" fmla="*/ 4 h 121"/>
                  <a:gd name="T30" fmla="*/ 6 w 264"/>
                  <a:gd name="T31" fmla="*/ 4 h 121"/>
                  <a:gd name="T32" fmla="*/ 6 w 264"/>
                  <a:gd name="T33" fmla="*/ 3 h 121"/>
                  <a:gd name="T34" fmla="*/ 7 w 264"/>
                  <a:gd name="T35" fmla="*/ 3 h 121"/>
                  <a:gd name="T36" fmla="*/ 7 w 264"/>
                  <a:gd name="T37" fmla="*/ 3 h 121"/>
                  <a:gd name="T38" fmla="*/ 7 w 264"/>
                  <a:gd name="T39" fmla="*/ 3 h 121"/>
                  <a:gd name="T40" fmla="*/ 7 w 264"/>
                  <a:gd name="T41" fmla="*/ 3 h 121"/>
                  <a:gd name="T42" fmla="*/ 7 w 264"/>
                  <a:gd name="T43" fmla="*/ 2 h 121"/>
                  <a:gd name="T44" fmla="*/ 8 w 264"/>
                  <a:gd name="T45" fmla="*/ 2 h 121"/>
                  <a:gd name="T46" fmla="*/ 8 w 264"/>
                  <a:gd name="T47" fmla="*/ 2 h 121"/>
                  <a:gd name="T48" fmla="*/ 8 w 264"/>
                  <a:gd name="T49" fmla="*/ 1 h 121"/>
                  <a:gd name="T50" fmla="*/ 8 w 264"/>
                  <a:gd name="T51" fmla="*/ 0 h 121"/>
                  <a:gd name="T52" fmla="*/ 1 w 264"/>
                  <a:gd name="T53" fmla="*/ 0 h 121"/>
                  <a:gd name="T54" fmla="*/ 0 w 264"/>
                  <a:gd name="T55" fmla="*/ 1 h 121"/>
                  <a:gd name="T56" fmla="*/ 0 w 264"/>
                  <a:gd name="T57" fmla="*/ 2 h 121"/>
                  <a:gd name="T58" fmla="*/ 0 w 264"/>
                  <a:gd name="T59" fmla="*/ 2 h 121"/>
                  <a:gd name="T60" fmla="*/ 1 w 264"/>
                  <a:gd name="T61" fmla="*/ 2 h 121"/>
                  <a:gd name="T62" fmla="*/ 1 w 264"/>
                  <a:gd name="T63" fmla="*/ 2 h 121"/>
                  <a:gd name="T64" fmla="*/ 1 w 264"/>
                  <a:gd name="T65" fmla="*/ 2 h 121"/>
                  <a:gd name="T66" fmla="*/ 1 w 264"/>
                  <a:gd name="T67" fmla="*/ 3 h 121"/>
                  <a:gd name="T68" fmla="*/ 1 w 264"/>
                  <a:gd name="T69" fmla="*/ 3 h 121"/>
                  <a:gd name="T70" fmla="*/ 1 w 264"/>
                  <a:gd name="T71" fmla="*/ 3 h 121"/>
                  <a:gd name="T72" fmla="*/ 1 w 264"/>
                  <a:gd name="T73" fmla="*/ 3 h 121"/>
                  <a:gd name="T74" fmla="*/ 1 w 264"/>
                  <a:gd name="T75" fmla="*/ 3 h 121"/>
                  <a:gd name="T76" fmla="*/ 1 w 264"/>
                  <a:gd name="T77" fmla="*/ 4 h 121"/>
                  <a:gd name="T78" fmla="*/ 1 w 264"/>
                  <a:gd name="T79" fmla="*/ 4 h 121"/>
                  <a:gd name="T80" fmla="*/ 1 w 264"/>
                  <a:gd name="T81" fmla="*/ 4 h 121"/>
                  <a:gd name="T82" fmla="*/ 1 w 264"/>
                  <a:gd name="T83" fmla="*/ 4 h 121"/>
                  <a:gd name="T84" fmla="*/ 2 w 264"/>
                  <a:gd name="T85" fmla="*/ 4 h 121"/>
                  <a:gd name="T86" fmla="*/ 2 w 264"/>
                  <a:gd name="T87" fmla="*/ 4 h 121"/>
                  <a:gd name="T88" fmla="*/ 2 w 264"/>
                  <a:gd name="T89" fmla="*/ 4 h 121"/>
                  <a:gd name="T90" fmla="*/ 2 w 264"/>
                  <a:gd name="T91" fmla="*/ 4 h 121"/>
                  <a:gd name="T92" fmla="*/ 2 w 264"/>
                  <a:gd name="T93" fmla="*/ 4 h 121"/>
                  <a:gd name="T94" fmla="*/ 2 w 264"/>
                  <a:gd name="T95" fmla="*/ 4 h 121"/>
                  <a:gd name="T96" fmla="*/ 3 w 264"/>
                  <a:gd name="T97" fmla="*/ 4 h 121"/>
                  <a:gd name="T98" fmla="*/ 3 w 264"/>
                  <a:gd name="T99" fmla="*/ 4 h 121"/>
                  <a:gd name="T100" fmla="*/ 3 w 264"/>
                  <a:gd name="T101" fmla="*/ 4 h 121"/>
                  <a:gd name="T102" fmla="*/ 3 w 264"/>
                  <a:gd name="T103" fmla="*/ 4 h 121"/>
                  <a:gd name="T104" fmla="*/ 3 w 264"/>
                  <a:gd name="T105" fmla="*/ 4 h 121"/>
                  <a:gd name="T106" fmla="*/ 4 w 264"/>
                  <a:gd name="T107" fmla="*/ 4 h 121"/>
                  <a:gd name="T108" fmla="*/ 4 w 264"/>
                  <a:gd name="T109" fmla="*/ 4 h 1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4"/>
                  <a:gd name="T166" fmla="*/ 0 h 121"/>
                  <a:gd name="T167" fmla="*/ 264 w 264"/>
                  <a:gd name="T168" fmla="*/ 121 h 1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4" h="121">
                    <a:moveTo>
                      <a:pt x="132" y="121"/>
                    </a:moveTo>
                    <a:lnTo>
                      <a:pt x="138" y="119"/>
                    </a:lnTo>
                    <a:lnTo>
                      <a:pt x="145" y="119"/>
                    </a:lnTo>
                    <a:lnTo>
                      <a:pt x="151" y="119"/>
                    </a:lnTo>
                    <a:lnTo>
                      <a:pt x="159" y="117"/>
                    </a:lnTo>
                    <a:lnTo>
                      <a:pt x="162" y="115"/>
                    </a:lnTo>
                    <a:lnTo>
                      <a:pt x="170" y="115"/>
                    </a:lnTo>
                    <a:lnTo>
                      <a:pt x="176" y="114"/>
                    </a:lnTo>
                    <a:lnTo>
                      <a:pt x="181" y="114"/>
                    </a:lnTo>
                    <a:lnTo>
                      <a:pt x="187" y="110"/>
                    </a:lnTo>
                    <a:lnTo>
                      <a:pt x="192" y="108"/>
                    </a:lnTo>
                    <a:lnTo>
                      <a:pt x="196" y="106"/>
                    </a:lnTo>
                    <a:lnTo>
                      <a:pt x="202" y="105"/>
                    </a:lnTo>
                    <a:lnTo>
                      <a:pt x="208" y="103"/>
                    </a:lnTo>
                    <a:lnTo>
                      <a:pt x="211" y="99"/>
                    </a:lnTo>
                    <a:lnTo>
                      <a:pt x="217" y="97"/>
                    </a:lnTo>
                    <a:lnTo>
                      <a:pt x="223" y="94"/>
                    </a:lnTo>
                    <a:lnTo>
                      <a:pt x="230" y="88"/>
                    </a:lnTo>
                    <a:lnTo>
                      <a:pt x="238" y="81"/>
                    </a:lnTo>
                    <a:lnTo>
                      <a:pt x="243" y="74"/>
                    </a:lnTo>
                    <a:lnTo>
                      <a:pt x="251" y="67"/>
                    </a:lnTo>
                    <a:lnTo>
                      <a:pt x="255" y="58"/>
                    </a:lnTo>
                    <a:lnTo>
                      <a:pt x="258" y="49"/>
                    </a:lnTo>
                    <a:lnTo>
                      <a:pt x="260" y="40"/>
                    </a:lnTo>
                    <a:lnTo>
                      <a:pt x="264" y="31"/>
                    </a:lnTo>
                    <a:lnTo>
                      <a:pt x="264" y="0"/>
                    </a:lnTo>
                    <a:lnTo>
                      <a:pt x="4" y="0"/>
                    </a:lnTo>
                    <a:lnTo>
                      <a:pt x="0" y="31"/>
                    </a:lnTo>
                    <a:lnTo>
                      <a:pt x="0" y="34"/>
                    </a:lnTo>
                    <a:lnTo>
                      <a:pt x="0" y="40"/>
                    </a:lnTo>
                    <a:lnTo>
                      <a:pt x="2" y="45"/>
                    </a:lnTo>
                    <a:lnTo>
                      <a:pt x="4" y="49"/>
                    </a:lnTo>
                    <a:lnTo>
                      <a:pt x="6" y="58"/>
                    </a:lnTo>
                    <a:lnTo>
                      <a:pt x="12" y="67"/>
                    </a:lnTo>
                    <a:lnTo>
                      <a:pt x="17" y="74"/>
                    </a:lnTo>
                    <a:lnTo>
                      <a:pt x="25" y="81"/>
                    </a:lnTo>
                    <a:lnTo>
                      <a:pt x="30" y="88"/>
                    </a:lnTo>
                    <a:lnTo>
                      <a:pt x="42" y="96"/>
                    </a:lnTo>
                    <a:lnTo>
                      <a:pt x="44" y="97"/>
                    </a:lnTo>
                    <a:lnTo>
                      <a:pt x="49" y="101"/>
                    </a:lnTo>
                    <a:lnTo>
                      <a:pt x="53" y="103"/>
                    </a:lnTo>
                    <a:lnTo>
                      <a:pt x="59" y="105"/>
                    </a:lnTo>
                    <a:lnTo>
                      <a:pt x="64" y="106"/>
                    </a:lnTo>
                    <a:lnTo>
                      <a:pt x="70" y="110"/>
                    </a:lnTo>
                    <a:lnTo>
                      <a:pt x="76" y="112"/>
                    </a:lnTo>
                    <a:lnTo>
                      <a:pt x="81" y="114"/>
                    </a:lnTo>
                    <a:lnTo>
                      <a:pt x="87" y="115"/>
                    </a:lnTo>
                    <a:lnTo>
                      <a:pt x="93" y="115"/>
                    </a:lnTo>
                    <a:lnTo>
                      <a:pt x="100" y="115"/>
                    </a:lnTo>
                    <a:lnTo>
                      <a:pt x="106" y="117"/>
                    </a:lnTo>
                    <a:lnTo>
                      <a:pt x="111" y="119"/>
                    </a:lnTo>
                    <a:lnTo>
                      <a:pt x="119" y="119"/>
                    </a:lnTo>
                    <a:lnTo>
                      <a:pt x="125" y="119"/>
                    </a:lnTo>
                    <a:lnTo>
                      <a:pt x="132" y="121"/>
                    </a:lnTo>
                    <a:close/>
                  </a:path>
                </a:pathLst>
              </a:custGeom>
              <a:solidFill>
                <a:srgbClr val="A3A38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71" name="Freeform 70"/>
              <p:cNvSpPr>
                <a:spLocks/>
              </p:cNvSpPr>
              <p:nvPr/>
            </p:nvSpPr>
            <p:spPr bwMode="auto">
              <a:xfrm>
                <a:off x="1859" y="636"/>
                <a:ext cx="131" cy="91"/>
              </a:xfrm>
              <a:custGeom>
                <a:avLst/>
                <a:gdLst>
                  <a:gd name="T0" fmla="*/ 5 w 260"/>
                  <a:gd name="T1" fmla="*/ 6 h 181"/>
                  <a:gd name="T2" fmla="*/ 5 w 260"/>
                  <a:gd name="T3" fmla="*/ 6 h 181"/>
                  <a:gd name="T4" fmla="*/ 6 w 260"/>
                  <a:gd name="T5" fmla="*/ 6 h 181"/>
                  <a:gd name="T6" fmla="*/ 6 w 260"/>
                  <a:gd name="T7" fmla="*/ 6 h 181"/>
                  <a:gd name="T8" fmla="*/ 6 w 260"/>
                  <a:gd name="T9" fmla="*/ 6 h 181"/>
                  <a:gd name="T10" fmla="*/ 7 w 260"/>
                  <a:gd name="T11" fmla="*/ 6 h 181"/>
                  <a:gd name="T12" fmla="*/ 7 w 260"/>
                  <a:gd name="T13" fmla="*/ 6 h 181"/>
                  <a:gd name="T14" fmla="*/ 7 w 260"/>
                  <a:gd name="T15" fmla="*/ 5 h 181"/>
                  <a:gd name="T16" fmla="*/ 8 w 260"/>
                  <a:gd name="T17" fmla="*/ 5 h 181"/>
                  <a:gd name="T18" fmla="*/ 8 w 260"/>
                  <a:gd name="T19" fmla="*/ 5 h 181"/>
                  <a:gd name="T20" fmla="*/ 8 w 260"/>
                  <a:gd name="T21" fmla="*/ 4 h 181"/>
                  <a:gd name="T22" fmla="*/ 9 w 260"/>
                  <a:gd name="T23" fmla="*/ 4 h 181"/>
                  <a:gd name="T24" fmla="*/ 9 w 260"/>
                  <a:gd name="T25" fmla="*/ 3 h 181"/>
                  <a:gd name="T26" fmla="*/ 9 w 260"/>
                  <a:gd name="T27" fmla="*/ 3 h 181"/>
                  <a:gd name="T28" fmla="*/ 8 w 260"/>
                  <a:gd name="T29" fmla="*/ 2 h 181"/>
                  <a:gd name="T30" fmla="*/ 8 w 260"/>
                  <a:gd name="T31" fmla="*/ 2 h 181"/>
                  <a:gd name="T32" fmla="*/ 8 w 260"/>
                  <a:gd name="T33" fmla="*/ 1 h 181"/>
                  <a:gd name="T34" fmla="*/ 7 w 260"/>
                  <a:gd name="T35" fmla="*/ 1 h 181"/>
                  <a:gd name="T36" fmla="*/ 7 w 260"/>
                  <a:gd name="T37" fmla="*/ 1 h 181"/>
                  <a:gd name="T38" fmla="*/ 7 w 260"/>
                  <a:gd name="T39" fmla="*/ 1 h 181"/>
                  <a:gd name="T40" fmla="*/ 6 w 260"/>
                  <a:gd name="T41" fmla="*/ 1 h 181"/>
                  <a:gd name="T42" fmla="*/ 6 w 260"/>
                  <a:gd name="T43" fmla="*/ 1 h 181"/>
                  <a:gd name="T44" fmla="*/ 6 w 260"/>
                  <a:gd name="T45" fmla="*/ 0 h 181"/>
                  <a:gd name="T46" fmla="*/ 5 w 260"/>
                  <a:gd name="T47" fmla="*/ 0 h 181"/>
                  <a:gd name="T48" fmla="*/ 5 w 260"/>
                  <a:gd name="T49" fmla="*/ 0 h 181"/>
                  <a:gd name="T50" fmla="*/ 4 w 260"/>
                  <a:gd name="T51" fmla="*/ 0 h 181"/>
                  <a:gd name="T52" fmla="*/ 4 w 260"/>
                  <a:gd name="T53" fmla="*/ 0 h 181"/>
                  <a:gd name="T54" fmla="*/ 3 w 260"/>
                  <a:gd name="T55" fmla="*/ 0 h 181"/>
                  <a:gd name="T56" fmla="*/ 3 w 260"/>
                  <a:gd name="T57" fmla="*/ 1 h 181"/>
                  <a:gd name="T58" fmla="*/ 3 w 260"/>
                  <a:gd name="T59" fmla="*/ 1 h 181"/>
                  <a:gd name="T60" fmla="*/ 2 w 260"/>
                  <a:gd name="T61" fmla="*/ 1 h 181"/>
                  <a:gd name="T62" fmla="*/ 2 w 260"/>
                  <a:gd name="T63" fmla="*/ 1 h 181"/>
                  <a:gd name="T64" fmla="*/ 2 w 260"/>
                  <a:gd name="T65" fmla="*/ 1 h 181"/>
                  <a:gd name="T66" fmla="*/ 1 w 260"/>
                  <a:gd name="T67" fmla="*/ 1 h 181"/>
                  <a:gd name="T68" fmla="*/ 1 w 260"/>
                  <a:gd name="T69" fmla="*/ 2 h 181"/>
                  <a:gd name="T70" fmla="*/ 1 w 260"/>
                  <a:gd name="T71" fmla="*/ 2 h 181"/>
                  <a:gd name="T72" fmla="*/ 0 w 260"/>
                  <a:gd name="T73" fmla="*/ 3 h 181"/>
                  <a:gd name="T74" fmla="*/ 0 w 260"/>
                  <a:gd name="T75" fmla="*/ 3 h 181"/>
                  <a:gd name="T76" fmla="*/ 0 w 260"/>
                  <a:gd name="T77" fmla="*/ 4 h 181"/>
                  <a:gd name="T78" fmla="*/ 1 w 260"/>
                  <a:gd name="T79" fmla="*/ 4 h 181"/>
                  <a:gd name="T80" fmla="*/ 1 w 260"/>
                  <a:gd name="T81" fmla="*/ 5 h 181"/>
                  <a:gd name="T82" fmla="*/ 1 w 260"/>
                  <a:gd name="T83" fmla="*/ 5 h 181"/>
                  <a:gd name="T84" fmla="*/ 2 w 260"/>
                  <a:gd name="T85" fmla="*/ 5 h 181"/>
                  <a:gd name="T86" fmla="*/ 2 w 260"/>
                  <a:gd name="T87" fmla="*/ 6 h 181"/>
                  <a:gd name="T88" fmla="*/ 2 w 260"/>
                  <a:gd name="T89" fmla="*/ 6 h 181"/>
                  <a:gd name="T90" fmla="*/ 3 w 260"/>
                  <a:gd name="T91" fmla="*/ 6 h 181"/>
                  <a:gd name="T92" fmla="*/ 3 w 260"/>
                  <a:gd name="T93" fmla="*/ 6 h 181"/>
                  <a:gd name="T94" fmla="*/ 3 w 260"/>
                  <a:gd name="T95" fmla="*/ 6 h 181"/>
                  <a:gd name="T96" fmla="*/ 4 w 260"/>
                  <a:gd name="T97" fmla="*/ 6 h 181"/>
                  <a:gd name="T98" fmla="*/ 4 w 260"/>
                  <a:gd name="T99" fmla="*/ 6 h 181"/>
                  <a:gd name="T100" fmla="*/ 4 w 260"/>
                  <a:gd name="T101" fmla="*/ 6 h 1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0"/>
                  <a:gd name="T154" fmla="*/ 0 h 181"/>
                  <a:gd name="T155" fmla="*/ 260 w 260"/>
                  <a:gd name="T156" fmla="*/ 181 h 1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0" h="181">
                    <a:moveTo>
                      <a:pt x="128" y="181"/>
                    </a:moveTo>
                    <a:lnTo>
                      <a:pt x="134" y="179"/>
                    </a:lnTo>
                    <a:lnTo>
                      <a:pt x="141" y="179"/>
                    </a:lnTo>
                    <a:lnTo>
                      <a:pt x="147" y="179"/>
                    </a:lnTo>
                    <a:lnTo>
                      <a:pt x="155" y="177"/>
                    </a:lnTo>
                    <a:lnTo>
                      <a:pt x="160" y="175"/>
                    </a:lnTo>
                    <a:lnTo>
                      <a:pt x="168" y="175"/>
                    </a:lnTo>
                    <a:lnTo>
                      <a:pt x="172" y="173"/>
                    </a:lnTo>
                    <a:lnTo>
                      <a:pt x="179" y="173"/>
                    </a:lnTo>
                    <a:lnTo>
                      <a:pt x="185" y="170"/>
                    </a:lnTo>
                    <a:lnTo>
                      <a:pt x="190" y="168"/>
                    </a:lnTo>
                    <a:lnTo>
                      <a:pt x="194" y="166"/>
                    </a:lnTo>
                    <a:lnTo>
                      <a:pt x="202" y="164"/>
                    </a:lnTo>
                    <a:lnTo>
                      <a:pt x="205" y="161"/>
                    </a:lnTo>
                    <a:lnTo>
                      <a:pt x="211" y="159"/>
                    </a:lnTo>
                    <a:lnTo>
                      <a:pt x="215" y="155"/>
                    </a:lnTo>
                    <a:lnTo>
                      <a:pt x="221" y="153"/>
                    </a:lnTo>
                    <a:lnTo>
                      <a:pt x="228" y="146"/>
                    </a:lnTo>
                    <a:lnTo>
                      <a:pt x="236" y="141"/>
                    </a:lnTo>
                    <a:lnTo>
                      <a:pt x="243" y="132"/>
                    </a:lnTo>
                    <a:lnTo>
                      <a:pt x="249" y="125"/>
                    </a:lnTo>
                    <a:lnTo>
                      <a:pt x="253" y="116"/>
                    </a:lnTo>
                    <a:lnTo>
                      <a:pt x="256" y="106"/>
                    </a:lnTo>
                    <a:lnTo>
                      <a:pt x="258" y="99"/>
                    </a:lnTo>
                    <a:lnTo>
                      <a:pt x="260" y="90"/>
                    </a:lnTo>
                    <a:lnTo>
                      <a:pt x="258" y="85"/>
                    </a:lnTo>
                    <a:lnTo>
                      <a:pt x="258" y="79"/>
                    </a:lnTo>
                    <a:lnTo>
                      <a:pt x="256" y="76"/>
                    </a:lnTo>
                    <a:lnTo>
                      <a:pt x="256" y="70"/>
                    </a:lnTo>
                    <a:lnTo>
                      <a:pt x="253" y="61"/>
                    </a:lnTo>
                    <a:lnTo>
                      <a:pt x="249" y="54"/>
                    </a:lnTo>
                    <a:lnTo>
                      <a:pt x="243" y="45"/>
                    </a:lnTo>
                    <a:lnTo>
                      <a:pt x="236" y="38"/>
                    </a:lnTo>
                    <a:lnTo>
                      <a:pt x="228" y="31"/>
                    </a:lnTo>
                    <a:lnTo>
                      <a:pt x="221" y="25"/>
                    </a:lnTo>
                    <a:lnTo>
                      <a:pt x="215" y="22"/>
                    </a:lnTo>
                    <a:lnTo>
                      <a:pt x="211" y="18"/>
                    </a:lnTo>
                    <a:lnTo>
                      <a:pt x="205" y="16"/>
                    </a:lnTo>
                    <a:lnTo>
                      <a:pt x="202" y="13"/>
                    </a:lnTo>
                    <a:lnTo>
                      <a:pt x="194" y="11"/>
                    </a:lnTo>
                    <a:lnTo>
                      <a:pt x="190" y="9"/>
                    </a:lnTo>
                    <a:lnTo>
                      <a:pt x="185" y="7"/>
                    </a:lnTo>
                    <a:lnTo>
                      <a:pt x="179" y="5"/>
                    </a:lnTo>
                    <a:lnTo>
                      <a:pt x="172" y="4"/>
                    </a:lnTo>
                    <a:lnTo>
                      <a:pt x="168" y="2"/>
                    </a:lnTo>
                    <a:lnTo>
                      <a:pt x="160" y="0"/>
                    </a:lnTo>
                    <a:lnTo>
                      <a:pt x="155" y="0"/>
                    </a:lnTo>
                    <a:lnTo>
                      <a:pt x="147" y="0"/>
                    </a:lnTo>
                    <a:lnTo>
                      <a:pt x="141" y="0"/>
                    </a:lnTo>
                    <a:lnTo>
                      <a:pt x="134" y="0"/>
                    </a:lnTo>
                    <a:lnTo>
                      <a:pt x="128" y="0"/>
                    </a:lnTo>
                    <a:lnTo>
                      <a:pt x="121" y="0"/>
                    </a:lnTo>
                    <a:lnTo>
                      <a:pt x="115" y="0"/>
                    </a:lnTo>
                    <a:lnTo>
                      <a:pt x="107" y="0"/>
                    </a:lnTo>
                    <a:lnTo>
                      <a:pt x="102" y="0"/>
                    </a:lnTo>
                    <a:lnTo>
                      <a:pt x="96" y="0"/>
                    </a:lnTo>
                    <a:lnTo>
                      <a:pt x="89" y="2"/>
                    </a:lnTo>
                    <a:lnTo>
                      <a:pt x="83" y="4"/>
                    </a:lnTo>
                    <a:lnTo>
                      <a:pt x="77" y="5"/>
                    </a:lnTo>
                    <a:lnTo>
                      <a:pt x="72" y="7"/>
                    </a:lnTo>
                    <a:lnTo>
                      <a:pt x="66" y="9"/>
                    </a:lnTo>
                    <a:lnTo>
                      <a:pt x="60" y="11"/>
                    </a:lnTo>
                    <a:lnTo>
                      <a:pt x="55" y="13"/>
                    </a:lnTo>
                    <a:lnTo>
                      <a:pt x="49" y="16"/>
                    </a:lnTo>
                    <a:lnTo>
                      <a:pt x="45" y="18"/>
                    </a:lnTo>
                    <a:lnTo>
                      <a:pt x="40" y="22"/>
                    </a:lnTo>
                    <a:lnTo>
                      <a:pt x="38" y="25"/>
                    </a:lnTo>
                    <a:lnTo>
                      <a:pt x="26" y="31"/>
                    </a:lnTo>
                    <a:lnTo>
                      <a:pt x="21" y="38"/>
                    </a:lnTo>
                    <a:lnTo>
                      <a:pt x="13" y="45"/>
                    </a:lnTo>
                    <a:lnTo>
                      <a:pt x="9" y="54"/>
                    </a:lnTo>
                    <a:lnTo>
                      <a:pt x="4" y="61"/>
                    </a:lnTo>
                    <a:lnTo>
                      <a:pt x="0" y="70"/>
                    </a:lnTo>
                    <a:lnTo>
                      <a:pt x="0" y="76"/>
                    </a:lnTo>
                    <a:lnTo>
                      <a:pt x="0" y="79"/>
                    </a:lnTo>
                    <a:lnTo>
                      <a:pt x="0" y="85"/>
                    </a:lnTo>
                    <a:lnTo>
                      <a:pt x="0" y="90"/>
                    </a:lnTo>
                    <a:lnTo>
                      <a:pt x="0" y="99"/>
                    </a:lnTo>
                    <a:lnTo>
                      <a:pt x="0" y="106"/>
                    </a:lnTo>
                    <a:lnTo>
                      <a:pt x="4" y="116"/>
                    </a:lnTo>
                    <a:lnTo>
                      <a:pt x="9" y="125"/>
                    </a:lnTo>
                    <a:lnTo>
                      <a:pt x="13" y="132"/>
                    </a:lnTo>
                    <a:lnTo>
                      <a:pt x="21" y="141"/>
                    </a:lnTo>
                    <a:lnTo>
                      <a:pt x="26" y="146"/>
                    </a:lnTo>
                    <a:lnTo>
                      <a:pt x="38" y="153"/>
                    </a:lnTo>
                    <a:lnTo>
                      <a:pt x="40" y="155"/>
                    </a:lnTo>
                    <a:lnTo>
                      <a:pt x="45" y="159"/>
                    </a:lnTo>
                    <a:lnTo>
                      <a:pt x="49" y="161"/>
                    </a:lnTo>
                    <a:lnTo>
                      <a:pt x="55" y="164"/>
                    </a:lnTo>
                    <a:lnTo>
                      <a:pt x="60" y="166"/>
                    </a:lnTo>
                    <a:lnTo>
                      <a:pt x="66" y="168"/>
                    </a:lnTo>
                    <a:lnTo>
                      <a:pt x="72" y="170"/>
                    </a:lnTo>
                    <a:lnTo>
                      <a:pt x="77" y="173"/>
                    </a:lnTo>
                    <a:lnTo>
                      <a:pt x="83" y="173"/>
                    </a:lnTo>
                    <a:lnTo>
                      <a:pt x="89" y="175"/>
                    </a:lnTo>
                    <a:lnTo>
                      <a:pt x="96" y="175"/>
                    </a:lnTo>
                    <a:lnTo>
                      <a:pt x="102" y="177"/>
                    </a:lnTo>
                    <a:lnTo>
                      <a:pt x="107" y="179"/>
                    </a:lnTo>
                    <a:lnTo>
                      <a:pt x="115" y="179"/>
                    </a:lnTo>
                    <a:lnTo>
                      <a:pt x="121" y="179"/>
                    </a:lnTo>
                    <a:lnTo>
                      <a:pt x="128" y="181"/>
                    </a:lnTo>
                    <a:close/>
                  </a:path>
                </a:pathLst>
              </a:custGeom>
              <a:solidFill>
                <a:srgbClr val="FAF2A8"/>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grpSp>
        <p:grpSp>
          <p:nvGrpSpPr>
            <p:cNvPr id="19" name="Group 18"/>
            <p:cNvGrpSpPr>
              <a:grpSpLocks/>
            </p:cNvGrpSpPr>
            <p:nvPr/>
          </p:nvGrpSpPr>
          <p:grpSpPr bwMode="auto">
            <a:xfrm>
              <a:off x="2676773" y="2154223"/>
              <a:ext cx="623" cy="441322"/>
              <a:chOff x="2064" y="2160"/>
              <a:chExt cx="623" cy="473"/>
            </a:xfrm>
          </p:grpSpPr>
          <p:sp>
            <p:nvSpPr>
              <p:cNvPr id="23" name="Freeform 22"/>
              <p:cNvSpPr>
                <a:spLocks/>
              </p:cNvSpPr>
              <p:nvPr/>
            </p:nvSpPr>
            <p:spPr bwMode="auto">
              <a:xfrm>
                <a:off x="2287" y="2160"/>
                <a:ext cx="0" cy="38"/>
              </a:xfrm>
              <a:custGeom>
                <a:avLst/>
                <a:gdLst>
                  <a:gd name="T0" fmla="*/ 0 w 3"/>
                  <a:gd name="T1" fmla="*/ 0 h 193"/>
                  <a:gd name="T2" fmla="*/ 0 w 3"/>
                  <a:gd name="T3" fmla="*/ 0 h 193"/>
                  <a:gd name="T4" fmla="*/ 0 w 3"/>
                  <a:gd name="T5" fmla="*/ 0 h 193"/>
                  <a:gd name="T6" fmla="*/ 0 w 3"/>
                  <a:gd name="T7" fmla="*/ 0 h 193"/>
                  <a:gd name="T8" fmla="*/ 0 w 3"/>
                  <a:gd name="T9" fmla="*/ 0 h 193"/>
                  <a:gd name="T10" fmla="*/ 0 w 3"/>
                  <a:gd name="T11" fmla="*/ 0 h 193"/>
                  <a:gd name="T12" fmla="*/ 0 w 3"/>
                  <a:gd name="T13" fmla="*/ 0 h 193"/>
                  <a:gd name="T14" fmla="*/ 0 w 3"/>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193"/>
                  <a:gd name="T26" fmla="*/ 0 w 3"/>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193">
                    <a:moveTo>
                      <a:pt x="3" y="0"/>
                    </a:moveTo>
                    <a:lnTo>
                      <a:pt x="0" y="0"/>
                    </a:lnTo>
                    <a:lnTo>
                      <a:pt x="0" y="190"/>
                    </a:lnTo>
                    <a:lnTo>
                      <a:pt x="1" y="191"/>
                    </a:lnTo>
                    <a:lnTo>
                      <a:pt x="2" y="191"/>
                    </a:lnTo>
                    <a:lnTo>
                      <a:pt x="3" y="193"/>
                    </a:lnTo>
                    <a:lnTo>
                      <a:pt x="3" y="0"/>
                    </a:lnTo>
                    <a:close/>
                  </a:path>
                </a:pathLst>
              </a:custGeom>
              <a:solidFill>
                <a:srgbClr val="FFC43D"/>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24" name="Freeform 23"/>
              <p:cNvSpPr>
                <a:spLocks/>
              </p:cNvSpPr>
              <p:nvPr/>
            </p:nvSpPr>
            <p:spPr bwMode="auto">
              <a:xfrm>
                <a:off x="2287" y="2198"/>
                <a:ext cx="0" cy="8"/>
              </a:xfrm>
              <a:custGeom>
                <a:avLst/>
                <a:gdLst>
                  <a:gd name="T0" fmla="*/ 0 w 3"/>
                  <a:gd name="T1" fmla="*/ 0 h 44"/>
                  <a:gd name="T2" fmla="*/ 0 w 3"/>
                  <a:gd name="T3" fmla="*/ 0 h 44"/>
                  <a:gd name="T4" fmla="*/ 0 w 3"/>
                  <a:gd name="T5" fmla="*/ 0 h 44"/>
                  <a:gd name="T6" fmla="*/ 0 w 3"/>
                  <a:gd name="T7" fmla="*/ 0 h 44"/>
                  <a:gd name="T8" fmla="*/ 0 w 3"/>
                  <a:gd name="T9" fmla="*/ 0 h 44"/>
                  <a:gd name="T10" fmla="*/ 0 w 3"/>
                  <a:gd name="T11" fmla="*/ 0 h 44"/>
                  <a:gd name="T12" fmla="*/ 0 w 3"/>
                  <a:gd name="T13" fmla="*/ 0 h 44"/>
                  <a:gd name="T14" fmla="*/ 0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0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4"/>
                    </a:moveTo>
                    <a:lnTo>
                      <a:pt x="3" y="3"/>
                    </a:lnTo>
                    <a:lnTo>
                      <a:pt x="2" y="1"/>
                    </a:lnTo>
                    <a:lnTo>
                      <a:pt x="1" y="1"/>
                    </a:lnTo>
                    <a:lnTo>
                      <a:pt x="0" y="0"/>
                    </a:lnTo>
                    <a:lnTo>
                      <a:pt x="0" y="44"/>
                    </a:lnTo>
                    <a:lnTo>
                      <a:pt x="3" y="44"/>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25" name="Freeform 24"/>
              <p:cNvSpPr>
                <a:spLocks/>
              </p:cNvSpPr>
              <p:nvPr/>
            </p:nvSpPr>
            <p:spPr bwMode="auto">
              <a:xfrm>
                <a:off x="2325" y="2224"/>
                <a:ext cx="1" cy="10"/>
              </a:xfrm>
              <a:custGeom>
                <a:avLst/>
                <a:gdLst>
                  <a:gd name="T0" fmla="*/ 0 w 4"/>
                  <a:gd name="T1" fmla="*/ 0 h 54"/>
                  <a:gd name="T2" fmla="*/ 0 w 4"/>
                  <a:gd name="T3" fmla="*/ 0 h 54"/>
                  <a:gd name="T4" fmla="*/ 0 w 4"/>
                  <a:gd name="T5" fmla="*/ 0 h 54"/>
                  <a:gd name="T6" fmla="*/ 0 w 4"/>
                  <a:gd name="T7" fmla="*/ 0 h 54"/>
                  <a:gd name="T8" fmla="*/ 0 w 4"/>
                  <a:gd name="T9" fmla="*/ 0 h 54"/>
                  <a:gd name="T10" fmla="*/ 0 w 4"/>
                  <a:gd name="T11" fmla="*/ 0 h 54"/>
                  <a:gd name="T12" fmla="*/ 0 w 4"/>
                  <a:gd name="T13" fmla="*/ 0 h 54"/>
                  <a:gd name="T14" fmla="*/ 0 w 4"/>
                  <a:gd name="T15" fmla="*/ 0 h 5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54"/>
                  <a:gd name="T26" fmla="*/ 4 w 4"/>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54">
                    <a:moveTo>
                      <a:pt x="4" y="54"/>
                    </a:moveTo>
                    <a:lnTo>
                      <a:pt x="4" y="4"/>
                    </a:lnTo>
                    <a:lnTo>
                      <a:pt x="3" y="3"/>
                    </a:lnTo>
                    <a:lnTo>
                      <a:pt x="3" y="2"/>
                    </a:lnTo>
                    <a:lnTo>
                      <a:pt x="2" y="2"/>
                    </a:lnTo>
                    <a:lnTo>
                      <a:pt x="0" y="0"/>
                    </a:lnTo>
                    <a:lnTo>
                      <a:pt x="0" y="54"/>
                    </a:lnTo>
                    <a:lnTo>
                      <a:pt x="4" y="54"/>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26" name="Freeform 25"/>
              <p:cNvSpPr>
                <a:spLocks/>
              </p:cNvSpPr>
              <p:nvPr/>
            </p:nvSpPr>
            <p:spPr bwMode="auto">
              <a:xfrm>
                <a:off x="2363" y="2410"/>
                <a:ext cx="1" cy="123"/>
              </a:xfrm>
              <a:custGeom>
                <a:avLst/>
                <a:gdLst>
                  <a:gd name="T0" fmla="*/ 0 w 3"/>
                  <a:gd name="T1" fmla="*/ 0 h 626"/>
                  <a:gd name="T2" fmla="*/ 0 w 3"/>
                  <a:gd name="T3" fmla="*/ 0 h 626"/>
                  <a:gd name="T4" fmla="*/ 0 w 3"/>
                  <a:gd name="T5" fmla="*/ 0 h 626"/>
                  <a:gd name="T6" fmla="*/ 0 w 3"/>
                  <a:gd name="T7" fmla="*/ 0 h 626"/>
                  <a:gd name="T8" fmla="*/ 0 w 3"/>
                  <a:gd name="T9" fmla="*/ 0 h 626"/>
                  <a:gd name="T10" fmla="*/ 0 60000 65536"/>
                  <a:gd name="T11" fmla="*/ 0 60000 65536"/>
                  <a:gd name="T12" fmla="*/ 0 60000 65536"/>
                  <a:gd name="T13" fmla="*/ 0 60000 65536"/>
                  <a:gd name="T14" fmla="*/ 0 60000 65536"/>
                  <a:gd name="T15" fmla="*/ 0 w 3"/>
                  <a:gd name="T16" fmla="*/ 0 h 626"/>
                  <a:gd name="T17" fmla="*/ 3 w 3"/>
                  <a:gd name="T18" fmla="*/ 626 h 626"/>
                </a:gdLst>
                <a:ahLst/>
                <a:cxnLst>
                  <a:cxn ang="T10">
                    <a:pos x="T0" y="T1"/>
                  </a:cxn>
                  <a:cxn ang="T11">
                    <a:pos x="T2" y="T3"/>
                  </a:cxn>
                  <a:cxn ang="T12">
                    <a:pos x="T4" y="T5"/>
                  </a:cxn>
                  <a:cxn ang="T13">
                    <a:pos x="T6" y="T7"/>
                  </a:cxn>
                  <a:cxn ang="T14">
                    <a:pos x="T8" y="T9"/>
                  </a:cxn>
                </a:cxnLst>
                <a:rect l="T15" t="T16" r="T17" b="T18"/>
                <a:pathLst>
                  <a:path w="3" h="626">
                    <a:moveTo>
                      <a:pt x="0" y="626"/>
                    </a:moveTo>
                    <a:lnTo>
                      <a:pt x="3" y="626"/>
                    </a:lnTo>
                    <a:lnTo>
                      <a:pt x="3" y="0"/>
                    </a:lnTo>
                    <a:lnTo>
                      <a:pt x="0" y="5"/>
                    </a:lnTo>
                    <a:lnTo>
                      <a:pt x="0" y="626"/>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27" name="Freeform 26"/>
              <p:cNvSpPr>
                <a:spLocks/>
              </p:cNvSpPr>
              <p:nvPr/>
            </p:nvSpPr>
            <p:spPr bwMode="auto">
              <a:xfrm>
                <a:off x="2363" y="2160"/>
                <a:ext cx="1" cy="104"/>
              </a:xfrm>
              <a:custGeom>
                <a:avLst/>
                <a:gdLst>
                  <a:gd name="T0" fmla="*/ 0 w 3"/>
                  <a:gd name="T1" fmla="*/ 0 h 526"/>
                  <a:gd name="T2" fmla="*/ 0 w 3"/>
                  <a:gd name="T3" fmla="*/ 0 h 526"/>
                  <a:gd name="T4" fmla="*/ 0 w 3"/>
                  <a:gd name="T5" fmla="*/ 0 h 526"/>
                  <a:gd name="T6" fmla="*/ 0 w 3"/>
                  <a:gd name="T7" fmla="*/ 0 h 526"/>
                  <a:gd name="T8" fmla="*/ 0 w 3"/>
                  <a:gd name="T9" fmla="*/ 0 h 526"/>
                  <a:gd name="T10" fmla="*/ 0 w 3"/>
                  <a:gd name="T11" fmla="*/ 0 h 526"/>
                  <a:gd name="T12" fmla="*/ 0 w 3"/>
                  <a:gd name="T13" fmla="*/ 0 h 526"/>
                  <a:gd name="T14" fmla="*/ 0 w 3"/>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26"/>
                  <a:gd name="T26" fmla="*/ 3 w 3"/>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26">
                    <a:moveTo>
                      <a:pt x="3" y="0"/>
                    </a:moveTo>
                    <a:lnTo>
                      <a:pt x="0" y="0"/>
                    </a:lnTo>
                    <a:lnTo>
                      <a:pt x="0" y="519"/>
                    </a:lnTo>
                    <a:lnTo>
                      <a:pt x="1" y="520"/>
                    </a:lnTo>
                    <a:lnTo>
                      <a:pt x="2" y="522"/>
                    </a:lnTo>
                    <a:lnTo>
                      <a:pt x="2" y="525"/>
                    </a:lnTo>
                    <a:lnTo>
                      <a:pt x="3" y="526"/>
                    </a:lnTo>
                    <a:lnTo>
                      <a:pt x="3" y="0"/>
                    </a:lnTo>
                    <a:close/>
                  </a:path>
                </a:pathLst>
              </a:custGeom>
              <a:solidFill>
                <a:srgbClr val="FFC43D"/>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28" name="Freeform 27"/>
              <p:cNvSpPr>
                <a:spLocks/>
              </p:cNvSpPr>
              <p:nvPr/>
            </p:nvSpPr>
            <p:spPr bwMode="auto">
              <a:xfrm>
                <a:off x="2363" y="2384"/>
                <a:ext cx="1" cy="27"/>
              </a:xfrm>
              <a:custGeom>
                <a:avLst/>
                <a:gdLst>
                  <a:gd name="T0" fmla="*/ 0 w 3"/>
                  <a:gd name="T1" fmla="*/ 0 h 136"/>
                  <a:gd name="T2" fmla="*/ 0 w 3"/>
                  <a:gd name="T3" fmla="*/ 0 h 136"/>
                  <a:gd name="T4" fmla="*/ 0 w 3"/>
                  <a:gd name="T5" fmla="*/ 0 h 136"/>
                  <a:gd name="T6" fmla="*/ 0 w 3"/>
                  <a:gd name="T7" fmla="*/ 0 h 136"/>
                  <a:gd name="T8" fmla="*/ 0 w 3"/>
                  <a:gd name="T9" fmla="*/ 0 h 136"/>
                  <a:gd name="T10" fmla="*/ 0 60000 65536"/>
                  <a:gd name="T11" fmla="*/ 0 60000 65536"/>
                  <a:gd name="T12" fmla="*/ 0 60000 65536"/>
                  <a:gd name="T13" fmla="*/ 0 60000 65536"/>
                  <a:gd name="T14" fmla="*/ 0 60000 65536"/>
                  <a:gd name="T15" fmla="*/ 0 w 3"/>
                  <a:gd name="T16" fmla="*/ 0 h 136"/>
                  <a:gd name="T17" fmla="*/ 3 w 3"/>
                  <a:gd name="T18" fmla="*/ 136 h 136"/>
                </a:gdLst>
                <a:ahLst/>
                <a:cxnLst>
                  <a:cxn ang="T10">
                    <a:pos x="T0" y="T1"/>
                  </a:cxn>
                  <a:cxn ang="T11">
                    <a:pos x="T2" y="T3"/>
                  </a:cxn>
                  <a:cxn ang="T12">
                    <a:pos x="T4" y="T5"/>
                  </a:cxn>
                  <a:cxn ang="T13">
                    <a:pos x="T6" y="T7"/>
                  </a:cxn>
                  <a:cxn ang="T14">
                    <a:pos x="T8" y="T9"/>
                  </a:cxn>
                </a:cxnLst>
                <a:rect l="T15" t="T16" r="T17" b="T18"/>
                <a:pathLst>
                  <a:path w="3" h="136">
                    <a:moveTo>
                      <a:pt x="0" y="136"/>
                    </a:moveTo>
                    <a:lnTo>
                      <a:pt x="3" y="131"/>
                    </a:lnTo>
                    <a:lnTo>
                      <a:pt x="3" y="0"/>
                    </a:lnTo>
                    <a:lnTo>
                      <a:pt x="0" y="0"/>
                    </a:lnTo>
                    <a:lnTo>
                      <a:pt x="0" y="136"/>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29" name="Freeform 28"/>
              <p:cNvSpPr>
                <a:spLocks/>
              </p:cNvSpPr>
              <p:nvPr/>
            </p:nvSpPr>
            <p:spPr bwMode="auto">
              <a:xfrm>
                <a:off x="2363" y="2262"/>
                <a:ext cx="1" cy="2"/>
              </a:xfrm>
              <a:custGeom>
                <a:avLst/>
                <a:gdLst>
                  <a:gd name="T0" fmla="*/ 0 w 3"/>
                  <a:gd name="T1" fmla="*/ 0 h 8"/>
                  <a:gd name="T2" fmla="*/ 0 w 3"/>
                  <a:gd name="T3" fmla="*/ 0 h 8"/>
                  <a:gd name="T4" fmla="*/ 0 w 3"/>
                  <a:gd name="T5" fmla="*/ 0 h 8"/>
                  <a:gd name="T6" fmla="*/ 0 w 3"/>
                  <a:gd name="T7" fmla="*/ 0 h 8"/>
                  <a:gd name="T8" fmla="*/ 0 w 3"/>
                  <a:gd name="T9" fmla="*/ 0 h 8"/>
                  <a:gd name="T10" fmla="*/ 0 w 3"/>
                  <a:gd name="T11" fmla="*/ 0 h 8"/>
                  <a:gd name="T12" fmla="*/ 0 w 3"/>
                  <a:gd name="T13" fmla="*/ 0 h 8"/>
                  <a:gd name="T14" fmla="*/ 0 w 3"/>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8"/>
                  <a:gd name="T26" fmla="*/ 3 w 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8">
                    <a:moveTo>
                      <a:pt x="3" y="8"/>
                    </a:moveTo>
                    <a:lnTo>
                      <a:pt x="3" y="7"/>
                    </a:lnTo>
                    <a:lnTo>
                      <a:pt x="2" y="6"/>
                    </a:lnTo>
                    <a:lnTo>
                      <a:pt x="2" y="3"/>
                    </a:lnTo>
                    <a:lnTo>
                      <a:pt x="1" y="1"/>
                    </a:lnTo>
                    <a:lnTo>
                      <a:pt x="0" y="0"/>
                    </a:lnTo>
                    <a:lnTo>
                      <a:pt x="0" y="8"/>
                    </a:lnTo>
                    <a:lnTo>
                      <a:pt x="3" y="8"/>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30" name="Freeform 29"/>
              <p:cNvSpPr>
                <a:spLocks/>
              </p:cNvSpPr>
              <p:nvPr/>
            </p:nvSpPr>
            <p:spPr bwMode="auto">
              <a:xfrm>
                <a:off x="2518" y="2534"/>
                <a:ext cx="1" cy="28"/>
              </a:xfrm>
              <a:custGeom>
                <a:avLst/>
                <a:gdLst>
                  <a:gd name="T0" fmla="*/ 0 w 3"/>
                  <a:gd name="T1" fmla="*/ 0 h 145"/>
                  <a:gd name="T2" fmla="*/ 0 w 3"/>
                  <a:gd name="T3" fmla="*/ 0 h 145"/>
                  <a:gd name="T4" fmla="*/ 0 w 3"/>
                  <a:gd name="T5" fmla="*/ 0 h 145"/>
                  <a:gd name="T6" fmla="*/ 0 w 3"/>
                  <a:gd name="T7" fmla="*/ 0 h 145"/>
                  <a:gd name="T8" fmla="*/ 0 w 3"/>
                  <a:gd name="T9" fmla="*/ 0 h 145"/>
                  <a:gd name="T10" fmla="*/ 0 w 3"/>
                  <a:gd name="T11" fmla="*/ 0 h 145"/>
                  <a:gd name="T12" fmla="*/ 0 w 3"/>
                  <a:gd name="T13" fmla="*/ 0 h 145"/>
                  <a:gd name="T14" fmla="*/ 0 w 3"/>
                  <a:gd name="T15" fmla="*/ 0 h 1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145"/>
                  <a:gd name="T26" fmla="*/ 3 w 3"/>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145">
                    <a:moveTo>
                      <a:pt x="3" y="4"/>
                    </a:moveTo>
                    <a:lnTo>
                      <a:pt x="2" y="3"/>
                    </a:lnTo>
                    <a:lnTo>
                      <a:pt x="2" y="2"/>
                    </a:lnTo>
                    <a:lnTo>
                      <a:pt x="1" y="2"/>
                    </a:lnTo>
                    <a:lnTo>
                      <a:pt x="0" y="0"/>
                    </a:lnTo>
                    <a:lnTo>
                      <a:pt x="0" y="145"/>
                    </a:lnTo>
                    <a:lnTo>
                      <a:pt x="3" y="145"/>
                    </a:lnTo>
                    <a:lnTo>
                      <a:pt x="3" y="4"/>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31" name="Freeform 30"/>
              <p:cNvSpPr>
                <a:spLocks/>
              </p:cNvSpPr>
              <p:nvPr/>
            </p:nvSpPr>
            <p:spPr bwMode="auto">
              <a:xfrm>
                <a:off x="2673" y="2160"/>
                <a:ext cx="0" cy="473"/>
              </a:xfrm>
              <a:custGeom>
                <a:avLst/>
                <a:gdLst>
                  <a:gd name="T0" fmla="*/ 0 w 3"/>
                  <a:gd name="T1" fmla="*/ 0 h 2402"/>
                  <a:gd name="T2" fmla="*/ 0 w 3"/>
                  <a:gd name="T3" fmla="*/ 0 h 2402"/>
                  <a:gd name="T4" fmla="*/ 0 w 3"/>
                  <a:gd name="T5" fmla="*/ 1 h 2402"/>
                  <a:gd name="T6" fmla="*/ 0 w 3"/>
                  <a:gd name="T7" fmla="*/ 1 h 2402"/>
                  <a:gd name="T8" fmla="*/ 0 w 3"/>
                  <a:gd name="T9" fmla="*/ 1 h 2402"/>
                  <a:gd name="T10" fmla="*/ 0 w 3"/>
                  <a:gd name="T11" fmla="*/ 1 h 2402"/>
                  <a:gd name="T12" fmla="*/ 0 w 3"/>
                  <a:gd name="T13" fmla="*/ 1 h 2402"/>
                  <a:gd name="T14" fmla="*/ 0 w 3"/>
                  <a:gd name="T15" fmla="*/ 0 h 240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402"/>
                  <a:gd name="T26" fmla="*/ 0 w 3"/>
                  <a:gd name="T27" fmla="*/ 2402 h 24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402">
                    <a:moveTo>
                      <a:pt x="3" y="0"/>
                    </a:moveTo>
                    <a:lnTo>
                      <a:pt x="0" y="0"/>
                    </a:lnTo>
                    <a:lnTo>
                      <a:pt x="0" y="2399"/>
                    </a:lnTo>
                    <a:lnTo>
                      <a:pt x="1" y="2400"/>
                    </a:lnTo>
                    <a:lnTo>
                      <a:pt x="2" y="2400"/>
                    </a:lnTo>
                    <a:lnTo>
                      <a:pt x="3" y="2402"/>
                    </a:lnTo>
                    <a:lnTo>
                      <a:pt x="3" y="0"/>
                    </a:lnTo>
                    <a:close/>
                  </a:path>
                </a:pathLst>
              </a:custGeom>
              <a:solidFill>
                <a:srgbClr val="FFC43D"/>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32" name="Freeform 31"/>
              <p:cNvSpPr>
                <a:spLocks/>
              </p:cNvSpPr>
              <p:nvPr/>
            </p:nvSpPr>
            <p:spPr bwMode="auto">
              <a:xfrm>
                <a:off x="2415" y="2242"/>
                <a:ext cx="258" cy="200"/>
              </a:xfrm>
              <a:custGeom>
                <a:avLst/>
                <a:gdLst>
                  <a:gd name="T0" fmla="*/ 0 w 871"/>
                  <a:gd name="T1" fmla="*/ 0 h 1018"/>
                  <a:gd name="T2" fmla="*/ 2 w 871"/>
                  <a:gd name="T3" fmla="*/ 0 h 1018"/>
                  <a:gd name="T4" fmla="*/ 2 w 871"/>
                  <a:gd name="T5" fmla="*/ 0 h 1018"/>
                  <a:gd name="T6" fmla="*/ 2 w 871"/>
                  <a:gd name="T7" fmla="*/ 0 h 1018"/>
                  <a:gd name="T8" fmla="*/ 1 w 871"/>
                  <a:gd name="T9" fmla="*/ 0 h 1018"/>
                  <a:gd name="T10" fmla="*/ 1 w 871"/>
                  <a:gd name="T11" fmla="*/ 0 h 1018"/>
                  <a:gd name="T12" fmla="*/ 0 w 871"/>
                  <a:gd name="T13" fmla="*/ 0 h 1018"/>
                  <a:gd name="T14" fmla="*/ 0 w 871"/>
                  <a:gd name="T15" fmla="*/ 0 h 1018"/>
                  <a:gd name="T16" fmla="*/ 0 w 871"/>
                  <a:gd name="T17" fmla="*/ 0 h 1018"/>
                  <a:gd name="T18" fmla="*/ 0 w 871"/>
                  <a:gd name="T19" fmla="*/ 0 h 1018"/>
                  <a:gd name="T20" fmla="*/ 0 w 871"/>
                  <a:gd name="T21" fmla="*/ 0 h 1018"/>
                  <a:gd name="T22" fmla="*/ 0 w 871"/>
                  <a:gd name="T23" fmla="*/ 0 h 1018"/>
                  <a:gd name="T24" fmla="*/ 0 w 871"/>
                  <a:gd name="T25" fmla="*/ 0 h 1018"/>
                  <a:gd name="T26" fmla="*/ 0 w 871"/>
                  <a:gd name="T27" fmla="*/ 0 h 1018"/>
                  <a:gd name="T28" fmla="*/ 0 w 871"/>
                  <a:gd name="T29" fmla="*/ 0 h 1018"/>
                  <a:gd name="T30" fmla="*/ 0 w 871"/>
                  <a:gd name="T31" fmla="*/ 0 h 1018"/>
                  <a:gd name="T32" fmla="*/ 0 w 871"/>
                  <a:gd name="T33" fmla="*/ 0 h 1018"/>
                  <a:gd name="T34" fmla="*/ 0 w 871"/>
                  <a:gd name="T35" fmla="*/ 0 h 10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71"/>
                  <a:gd name="T55" fmla="*/ 0 h 1018"/>
                  <a:gd name="T56" fmla="*/ 871 w 871"/>
                  <a:gd name="T57" fmla="*/ 1018 h 10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71" h="1018">
                    <a:moveTo>
                      <a:pt x="157" y="1018"/>
                    </a:moveTo>
                    <a:lnTo>
                      <a:pt x="739" y="255"/>
                    </a:lnTo>
                    <a:lnTo>
                      <a:pt x="764" y="346"/>
                    </a:lnTo>
                    <a:lnTo>
                      <a:pt x="871" y="0"/>
                    </a:lnTo>
                    <a:lnTo>
                      <a:pt x="601" y="201"/>
                    </a:lnTo>
                    <a:lnTo>
                      <a:pt x="677" y="215"/>
                    </a:lnTo>
                    <a:lnTo>
                      <a:pt x="174" y="860"/>
                    </a:lnTo>
                    <a:lnTo>
                      <a:pt x="17" y="513"/>
                    </a:lnTo>
                    <a:lnTo>
                      <a:pt x="0" y="545"/>
                    </a:lnTo>
                    <a:lnTo>
                      <a:pt x="9" y="579"/>
                    </a:lnTo>
                    <a:lnTo>
                      <a:pt x="18" y="613"/>
                    </a:lnTo>
                    <a:lnTo>
                      <a:pt x="27" y="647"/>
                    </a:lnTo>
                    <a:lnTo>
                      <a:pt x="37" y="682"/>
                    </a:lnTo>
                    <a:lnTo>
                      <a:pt x="45" y="718"/>
                    </a:lnTo>
                    <a:lnTo>
                      <a:pt x="54" y="756"/>
                    </a:lnTo>
                    <a:lnTo>
                      <a:pt x="62" y="794"/>
                    </a:lnTo>
                    <a:lnTo>
                      <a:pt x="70" y="832"/>
                    </a:lnTo>
                    <a:lnTo>
                      <a:pt x="157" y="1018"/>
                    </a:lnTo>
                    <a:close/>
                  </a:path>
                </a:pathLst>
              </a:custGeom>
              <a:solidFill>
                <a:srgbClr val="B25B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33" name="Freeform 32"/>
              <p:cNvSpPr>
                <a:spLocks/>
              </p:cNvSpPr>
              <p:nvPr/>
            </p:nvSpPr>
            <p:spPr bwMode="auto">
              <a:xfrm>
                <a:off x="2136" y="2350"/>
                <a:ext cx="300" cy="207"/>
              </a:xfrm>
              <a:custGeom>
                <a:avLst/>
                <a:gdLst>
                  <a:gd name="T0" fmla="*/ 1 w 1017"/>
                  <a:gd name="T1" fmla="*/ 0 h 1057"/>
                  <a:gd name="T2" fmla="*/ 0 w 1017"/>
                  <a:gd name="T3" fmla="*/ 0 h 1057"/>
                  <a:gd name="T4" fmla="*/ 0 w 1017"/>
                  <a:gd name="T5" fmla="*/ 0 h 1057"/>
                  <a:gd name="T6" fmla="*/ 1 w 1017"/>
                  <a:gd name="T7" fmla="*/ 0 h 1057"/>
                  <a:gd name="T8" fmla="*/ 1 w 1017"/>
                  <a:gd name="T9" fmla="*/ 0 h 1057"/>
                  <a:gd name="T10" fmla="*/ 2 w 1017"/>
                  <a:gd name="T11" fmla="*/ 0 h 1057"/>
                  <a:gd name="T12" fmla="*/ 2 w 1017"/>
                  <a:gd name="T13" fmla="*/ 0 h 1057"/>
                  <a:gd name="T14" fmla="*/ 2 w 1017"/>
                  <a:gd name="T15" fmla="*/ 0 h 1057"/>
                  <a:gd name="T16" fmla="*/ 2 w 1017"/>
                  <a:gd name="T17" fmla="*/ 0 h 1057"/>
                  <a:gd name="T18" fmla="*/ 2 w 1017"/>
                  <a:gd name="T19" fmla="*/ 0 h 1057"/>
                  <a:gd name="T20" fmla="*/ 2 w 1017"/>
                  <a:gd name="T21" fmla="*/ 0 h 1057"/>
                  <a:gd name="T22" fmla="*/ 2 w 1017"/>
                  <a:gd name="T23" fmla="*/ 0 h 1057"/>
                  <a:gd name="T24" fmla="*/ 2 w 1017"/>
                  <a:gd name="T25" fmla="*/ 0 h 1057"/>
                  <a:gd name="T26" fmla="*/ 2 w 1017"/>
                  <a:gd name="T27" fmla="*/ 0 h 1057"/>
                  <a:gd name="T28" fmla="*/ 2 w 1017"/>
                  <a:gd name="T29" fmla="*/ 0 h 1057"/>
                  <a:gd name="T30" fmla="*/ 1 w 1017"/>
                  <a:gd name="T31" fmla="*/ 0 h 1057"/>
                  <a:gd name="T32" fmla="*/ 1 w 1017"/>
                  <a:gd name="T33" fmla="*/ 0 h 10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7"/>
                  <a:gd name="T52" fmla="*/ 0 h 1057"/>
                  <a:gd name="T53" fmla="*/ 1017 w 1017"/>
                  <a:gd name="T54" fmla="*/ 1057 h 10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7" h="1057">
                    <a:moveTo>
                      <a:pt x="482" y="260"/>
                    </a:moveTo>
                    <a:lnTo>
                      <a:pt x="0" y="1057"/>
                    </a:lnTo>
                    <a:lnTo>
                      <a:pt x="103" y="1057"/>
                    </a:lnTo>
                    <a:lnTo>
                      <a:pt x="465" y="463"/>
                    </a:lnTo>
                    <a:lnTo>
                      <a:pt x="589" y="845"/>
                    </a:lnTo>
                    <a:lnTo>
                      <a:pt x="956" y="161"/>
                    </a:lnTo>
                    <a:lnTo>
                      <a:pt x="1017" y="287"/>
                    </a:lnTo>
                    <a:lnTo>
                      <a:pt x="1009" y="249"/>
                    </a:lnTo>
                    <a:lnTo>
                      <a:pt x="1001" y="211"/>
                    </a:lnTo>
                    <a:lnTo>
                      <a:pt x="992" y="173"/>
                    </a:lnTo>
                    <a:lnTo>
                      <a:pt x="984" y="137"/>
                    </a:lnTo>
                    <a:lnTo>
                      <a:pt x="974" y="102"/>
                    </a:lnTo>
                    <a:lnTo>
                      <a:pt x="965" y="68"/>
                    </a:lnTo>
                    <a:lnTo>
                      <a:pt x="956" y="34"/>
                    </a:lnTo>
                    <a:lnTo>
                      <a:pt x="947" y="0"/>
                    </a:lnTo>
                    <a:lnTo>
                      <a:pt x="597" y="623"/>
                    </a:lnTo>
                    <a:lnTo>
                      <a:pt x="482" y="260"/>
                    </a:lnTo>
                    <a:close/>
                  </a:path>
                </a:pathLst>
              </a:custGeom>
              <a:solidFill>
                <a:srgbClr val="4263BA"/>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34" name="Freeform 33"/>
              <p:cNvSpPr>
                <a:spLocks/>
              </p:cNvSpPr>
              <p:nvPr/>
            </p:nvSpPr>
            <p:spPr bwMode="auto">
              <a:xfrm>
                <a:off x="2612" y="2493"/>
                <a:ext cx="25" cy="28"/>
              </a:xfrm>
              <a:custGeom>
                <a:avLst/>
                <a:gdLst>
                  <a:gd name="T0" fmla="*/ 0 w 82"/>
                  <a:gd name="T1" fmla="*/ 0 h 142"/>
                  <a:gd name="T2" fmla="*/ 0 w 82"/>
                  <a:gd name="T3" fmla="*/ 0 h 142"/>
                  <a:gd name="T4" fmla="*/ 0 w 82"/>
                  <a:gd name="T5" fmla="*/ 0 h 142"/>
                  <a:gd name="T6" fmla="*/ 0 w 82"/>
                  <a:gd name="T7" fmla="*/ 0 h 142"/>
                  <a:gd name="T8" fmla="*/ 0 w 82"/>
                  <a:gd name="T9" fmla="*/ 0 h 142"/>
                  <a:gd name="T10" fmla="*/ 0 w 82"/>
                  <a:gd name="T11" fmla="*/ 0 h 142"/>
                  <a:gd name="T12" fmla="*/ 0 w 82"/>
                  <a:gd name="T13" fmla="*/ 0 h 142"/>
                  <a:gd name="T14" fmla="*/ 0 w 82"/>
                  <a:gd name="T15" fmla="*/ 0 h 142"/>
                  <a:gd name="T16" fmla="*/ 0 w 82"/>
                  <a:gd name="T17" fmla="*/ 0 h 142"/>
                  <a:gd name="T18" fmla="*/ 0 w 82"/>
                  <a:gd name="T19" fmla="*/ 0 h 142"/>
                  <a:gd name="T20" fmla="*/ 0 w 82"/>
                  <a:gd name="T21" fmla="*/ 0 h 142"/>
                  <a:gd name="T22" fmla="*/ 0 w 82"/>
                  <a:gd name="T23" fmla="*/ 0 h 142"/>
                  <a:gd name="T24" fmla="*/ 0 w 82"/>
                  <a:gd name="T25" fmla="*/ 0 h 142"/>
                  <a:gd name="T26" fmla="*/ 0 w 82"/>
                  <a:gd name="T27" fmla="*/ 0 h 142"/>
                  <a:gd name="T28" fmla="*/ 0 w 82"/>
                  <a:gd name="T29" fmla="*/ 0 h 142"/>
                  <a:gd name="T30" fmla="*/ 0 w 82"/>
                  <a:gd name="T31" fmla="*/ 0 h 142"/>
                  <a:gd name="T32" fmla="*/ 0 w 82"/>
                  <a:gd name="T33" fmla="*/ 0 h 142"/>
                  <a:gd name="T34" fmla="*/ 0 w 82"/>
                  <a:gd name="T35" fmla="*/ 0 h 142"/>
                  <a:gd name="T36" fmla="*/ 0 w 82"/>
                  <a:gd name="T37" fmla="*/ 0 h 142"/>
                  <a:gd name="T38" fmla="*/ 0 w 82"/>
                  <a:gd name="T39" fmla="*/ 0 h 142"/>
                  <a:gd name="T40" fmla="*/ 0 w 82"/>
                  <a:gd name="T41" fmla="*/ 0 h 142"/>
                  <a:gd name="T42" fmla="*/ 0 w 82"/>
                  <a:gd name="T43" fmla="*/ 0 h 142"/>
                  <a:gd name="T44" fmla="*/ 0 w 82"/>
                  <a:gd name="T45" fmla="*/ 0 h 142"/>
                  <a:gd name="T46" fmla="*/ 0 w 82"/>
                  <a:gd name="T47" fmla="*/ 0 h 142"/>
                  <a:gd name="T48" fmla="*/ 0 w 82"/>
                  <a:gd name="T49" fmla="*/ 0 h 142"/>
                  <a:gd name="T50" fmla="*/ 0 w 82"/>
                  <a:gd name="T51" fmla="*/ 0 h 142"/>
                  <a:gd name="T52" fmla="*/ 0 w 82"/>
                  <a:gd name="T53" fmla="*/ 0 h 142"/>
                  <a:gd name="T54" fmla="*/ 0 w 82"/>
                  <a:gd name="T55" fmla="*/ 0 h 142"/>
                  <a:gd name="T56" fmla="*/ 0 w 82"/>
                  <a:gd name="T57" fmla="*/ 0 h 142"/>
                  <a:gd name="T58" fmla="*/ 0 w 82"/>
                  <a:gd name="T59" fmla="*/ 0 h 142"/>
                  <a:gd name="T60" fmla="*/ 0 w 82"/>
                  <a:gd name="T61" fmla="*/ 0 h 142"/>
                  <a:gd name="T62" fmla="*/ 0 w 82"/>
                  <a:gd name="T63" fmla="*/ 0 h 142"/>
                  <a:gd name="T64" fmla="*/ 0 w 82"/>
                  <a:gd name="T65" fmla="*/ 0 h 142"/>
                  <a:gd name="T66" fmla="*/ 0 w 82"/>
                  <a:gd name="T67" fmla="*/ 0 h 142"/>
                  <a:gd name="T68" fmla="*/ 0 w 82"/>
                  <a:gd name="T69" fmla="*/ 0 h 142"/>
                  <a:gd name="T70" fmla="*/ 0 w 82"/>
                  <a:gd name="T71" fmla="*/ 0 h 142"/>
                  <a:gd name="T72" fmla="*/ 0 w 82"/>
                  <a:gd name="T73" fmla="*/ 0 h 142"/>
                  <a:gd name="T74" fmla="*/ 0 w 82"/>
                  <a:gd name="T75" fmla="*/ 0 h 142"/>
                  <a:gd name="T76" fmla="*/ 0 w 82"/>
                  <a:gd name="T77" fmla="*/ 0 h 142"/>
                  <a:gd name="T78" fmla="*/ 0 w 82"/>
                  <a:gd name="T79" fmla="*/ 0 h 142"/>
                  <a:gd name="T80" fmla="*/ 0 w 82"/>
                  <a:gd name="T81" fmla="*/ 0 h 142"/>
                  <a:gd name="T82" fmla="*/ 0 w 82"/>
                  <a:gd name="T83" fmla="*/ 0 h 142"/>
                  <a:gd name="T84" fmla="*/ 0 w 82"/>
                  <a:gd name="T85" fmla="*/ 0 h 142"/>
                  <a:gd name="T86" fmla="*/ 0 w 82"/>
                  <a:gd name="T87" fmla="*/ 0 h 142"/>
                  <a:gd name="T88" fmla="*/ 0 w 82"/>
                  <a:gd name="T89" fmla="*/ 0 h 142"/>
                  <a:gd name="T90" fmla="*/ 0 w 82"/>
                  <a:gd name="T91" fmla="*/ 0 h 142"/>
                  <a:gd name="T92" fmla="*/ 0 w 82"/>
                  <a:gd name="T93" fmla="*/ 0 h 142"/>
                  <a:gd name="T94" fmla="*/ 0 w 82"/>
                  <a:gd name="T95" fmla="*/ 0 h 142"/>
                  <a:gd name="T96" fmla="*/ 0 w 82"/>
                  <a:gd name="T97" fmla="*/ 0 h 1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2"/>
                  <a:gd name="T148" fmla="*/ 0 h 142"/>
                  <a:gd name="T149" fmla="*/ 82 w 82"/>
                  <a:gd name="T150" fmla="*/ 142 h 1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2" h="142">
                    <a:moveTo>
                      <a:pt x="19" y="8"/>
                    </a:moveTo>
                    <a:lnTo>
                      <a:pt x="15" y="12"/>
                    </a:lnTo>
                    <a:lnTo>
                      <a:pt x="10" y="18"/>
                    </a:lnTo>
                    <a:lnTo>
                      <a:pt x="7" y="25"/>
                    </a:lnTo>
                    <a:lnTo>
                      <a:pt x="4" y="32"/>
                    </a:lnTo>
                    <a:lnTo>
                      <a:pt x="3" y="40"/>
                    </a:lnTo>
                    <a:lnTo>
                      <a:pt x="1" y="50"/>
                    </a:lnTo>
                    <a:lnTo>
                      <a:pt x="0" y="60"/>
                    </a:lnTo>
                    <a:lnTo>
                      <a:pt x="0" y="71"/>
                    </a:lnTo>
                    <a:lnTo>
                      <a:pt x="0" y="83"/>
                    </a:lnTo>
                    <a:lnTo>
                      <a:pt x="1" y="92"/>
                    </a:lnTo>
                    <a:lnTo>
                      <a:pt x="2" y="101"/>
                    </a:lnTo>
                    <a:lnTo>
                      <a:pt x="4" y="109"/>
                    </a:lnTo>
                    <a:lnTo>
                      <a:pt x="7" y="116"/>
                    </a:lnTo>
                    <a:lnTo>
                      <a:pt x="10" y="123"/>
                    </a:lnTo>
                    <a:lnTo>
                      <a:pt x="14" y="129"/>
                    </a:lnTo>
                    <a:lnTo>
                      <a:pt x="18" y="133"/>
                    </a:lnTo>
                    <a:lnTo>
                      <a:pt x="24" y="137"/>
                    </a:lnTo>
                    <a:lnTo>
                      <a:pt x="28" y="139"/>
                    </a:lnTo>
                    <a:lnTo>
                      <a:pt x="34" y="142"/>
                    </a:lnTo>
                    <a:lnTo>
                      <a:pt x="41" y="142"/>
                    </a:lnTo>
                    <a:lnTo>
                      <a:pt x="48" y="142"/>
                    </a:lnTo>
                    <a:lnTo>
                      <a:pt x="54" y="139"/>
                    </a:lnTo>
                    <a:lnTo>
                      <a:pt x="58" y="137"/>
                    </a:lnTo>
                    <a:lnTo>
                      <a:pt x="63" y="133"/>
                    </a:lnTo>
                    <a:lnTo>
                      <a:pt x="67" y="129"/>
                    </a:lnTo>
                    <a:lnTo>
                      <a:pt x="72" y="123"/>
                    </a:lnTo>
                    <a:lnTo>
                      <a:pt x="74" y="116"/>
                    </a:lnTo>
                    <a:lnTo>
                      <a:pt x="76" y="109"/>
                    </a:lnTo>
                    <a:lnTo>
                      <a:pt x="79" y="101"/>
                    </a:lnTo>
                    <a:lnTo>
                      <a:pt x="81" y="92"/>
                    </a:lnTo>
                    <a:lnTo>
                      <a:pt x="82" y="81"/>
                    </a:lnTo>
                    <a:lnTo>
                      <a:pt x="82" y="70"/>
                    </a:lnTo>
                    <a:lnTo>
                      <a:pt x="82" y="59"/>
                    </a:lnTo>
                    <a:lnTo>
                      <a:pt x="81" y="49"/>
                    </a:lnTo>
                    <a:lnTo>
                      <a:pt x="79" y="40"/>
                    </a:lnTo>
                    <a:lnTo>
                      <a:pt x="76" y="32"/>
                    </a:lnTo>
                    <a:lnTo>
                      <a:pt x="74" y="25"/>
                    </a:lnTo>
                    <a:lnTo>
                      <a:pt x="72" y="18"/>
                    </a:lnTo>
                    <a:lnTo>
                      <a:pt x="67" y="12"/>
                    </a:lnTo>
                    <a:lnTo>
                      <a:pt x="63" y="8"/>
                    </a:lnTo>
                    <a:lnTo>
                      <a:pt x="58" y="4"/>
                    </a:lnTo>
                    <a:lnTo>
                      <a:pt x="54" y="1"/>
                    </a:lnTo>
                    <a:lnTo>
                      <a:pt x="48" y="0"/>
                    </a:lnTo>
                    <a:lnTo>
                      <a:pt x="41" y="0"/>
                    </a:lnTo>
                    <a:lnTo>
                      <a:pt x="34" y="0"/>
                    </a:lnTo>
                    <a:lnTo>
                      <a:pt x="28" y="1"/>
                    </a:lnTo>
                    <a:lnTo>
                      <a:pt x="24" y="4"/>
                    </a:lnTo>
                    <a:lnTo>
                      <a:pt x="19" y="8"/>
                    </a:lnTo>
                    <a:close/>
                  </a:path>
                </a:pathLst>
              </a:custGeom>
              <a:solidFill>
                <a:srgbClr val="4263BA"/>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35" name="Freeform 34"/>
              <p:cNvSpPr>
                <a:spLocks/>
              </p:cNvSpPr>
              <p:nvPr/>
            </p:nvSpPr>
            <p:spPr bwMode="auto">
              <a:xfrm>
                <a:off x="2620" y="2498"/>
                <a:ext cx="8" cy="18"/>
              </a:xfrm>
              <a:custGeom>
                <a:avLst/>
                <a:gdLst>
                  <a:gd name="T0" fmla="*/ 0 w 31"/>
                  <a:gd name="T1" fmla="*/ 0 h 90"/>
                  <a:gd name="T2" fmla="*/ 0 w 31"/>
                  <a:gd name="T3" fmla="*/ 0 h 90"/>
                  <a:gd name="T4" fmla="*/ 0 w 31"/>
                  <a:gd name="T5" fmla="*/ 0 h 90"/>
                  <a:gd name="T6" fmla="*/ 0 w 31"/>
                  <a:gd name="T7" fmla="*/ 0 h 90"/>
                  <a:gd name="T8" fmla="*/ 0 w 31"/>
                  <a:gd name="T9" fmla="*/ 0 h 90"/>
                  <a:gd name="T10" fmla="*/ 0 w 31"/>
                  <a:gd name="T11" fmla="*/ 0 h 90"/>
                  <a:gd name="T12" fmla="*/ 0 w 31"/>
                  <a:gd name="T13" fmla="*/ 0 h 90"/>
                  <a:gd name="T14" fmla="*/ 0 w 31"/>
                  <a:gd name="T15" fmla="*/ 0 h 90"/>
                  <a:gd name="T16" fmla="*/ 0 w 31"/>
                  <a:gd name="T17" fmla="*/ 0 h 90"/>
                  <a:gd name="T18" fmla="*/ 0 w 31"/>
                  <a:gd name="T19" fmla="*/ 0 h 90"/>
                  <a:gd name="T20" fmla="*/ 0 w 31"/>
                  <a:gd name="T21" fmla="*/ 0 h 90"/>
                  <a:gd name="T22" fmla="*/ 0 w 31"/>
                  <a:gd name="T23" fmla="*/ 0 h 90"/>
                  <a:gd name="T24" fmla="*/ 0 w 31"/>
                  <a:gd name="T25" fmla="*/ 0 h 90"/>
                  <a:gd name="T26" fmla="*/ 0 w 31"/>
                  <a:gd name="T27" fmla="*/ 0 h 90"/>
                  <a:gd name="T28" fmla="*/ 0 w 31"/>
                  <a:gd name="T29" fmla="*/ 0 h 90"/>
                  <a:gd name="T30" fmla="*/ 0 w 31"/>
                  <a:gd name="T31" fmla="*/ 0 h 90"/>
                  <a:gd name="T32" fmla="*/ 0 w 31"/>
                  <a:gd name="T33" fmla="*/ 0 h 90"/>
                  <a:gd name="T34" fmla="*/ 0 w 31"/>
                  <a:gd name="T35" fmla="*/ 0 h 90"/>
                  <a:gd name="T36" fmla="*/ 0 w 31"/>
                  <a:gd name="T37" fmla="*/ 0 h 90"/>
                  <a:gd name="T38" fmla="*/ 0 w 31"/>
                  <a:gd name="T39" fmla="*/ 0 h 90"/>
                  <a:gd name="T40" fmla="*/ 0 w 31"/>
                  <a:gd name="T41" fmla="*/ 0 h 90"/>
                  <a:gd name="T42" fmla="*/ 0 w 31"/>
                  <a:gd name="T43" fmla="*/ 0 h 90"/>
                  <a:gd name="T44" fmla="*/ 0 w 31"/>
                  <a:gd name="T45" fmla="*/ 0 h 90"/>
                  <a:gd name="T46" fmla="*/ 0 w 31"/>
                  <a:gd name="T47" fmla="*/ 0 h 90"/>
                  <a:gd name="T48" fmla="*/ 0 w 31"/>
                  <a:gd name="T49" fmla="*/ 0 h 90"/>
                  <a:gd name="T50" fmla="*/ 0 w 31"/>
                  <a:gd name="T51" fmla="*/ 0 h 90"/>
                  <a:gd name="T52" fmla="*/ 0 w 31"/>
                  <a:gd name="T53" fmla="*/ 0 h 90"/>
                  <a:gd name="T54" fmla="*/ 0 w 31"/>
                  <a:gd name="T55" fmla="*/ 0 h 90"/>
                  <a:gd name="T56" fmla="*/ 0 w 31"/>
                  <a:gd name="T57" fmla="*/ 0 h 90"/>
                  <a:gd name="T58" fmla="*/ 0 w 31"/>
                  <a:gd name="T59" fmla="*/ 0 h 90"/>
                  <a:gd name="T60" fmla="*/ 0 w 31"/>
                  <a:gd name="T61" fmla="*/ 0 h 90"/>
                  <a:gd name="T62" fmla="*/ 0 w 31"/>
                  <a:gd name="T63" fmla="*/ 0 h 90"/>
                  <a:gd name="T64" fmla="*/ 0 w 31"/>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90"/>
                  <a:gd name="T101" fmla="*/ 31 w 31"/>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90">
                    <a:moveTo>
                      <a:pt x="27" y="79"/>
                    </a:moveTo>
                    <a:lnTo>
                      <a:pt x="25" y="83"/>
                    </a:lnTo>
                    <a:lnTo>
                      <a:pt x="22" y="88"/>
                    </a:lnTo>
                    <a:lnTo>
                      <a:pt x="19" y="89"/>
                    </a:lnTo>
                    <a:lnTo>
                      <a:pt x="16" y="90"/>
                    </a:lnTo>
                    <a:lnTo>
                      <a:pt x="13" y="89"/>
                    </a:lnTo>
                    <a:lnTo>
                      <a:pt x="9" y="88"/>
                    </a:lnTo>
                    <a:lnTo>
                      <a:pt x="7" y="85"/>
                    </a:lnTo>
                    <a:lnTo>
                      <a:pt x="5" y="81"/>
                    </a:lnTo>
                    <a:lnTo>
                      <a:pt x="3" y="75"/>
                    </a:lnTo>
                    <a:lnTo>
                      <a:pt x="1" y="66"/>
                    </a:lnTo>
                    <a:lnTo>
                      <a:pt x="0" y="57"/>
                    </a:lnTo>
                    <a:lnTo>
                      <a:pt x="0" y="45"/>
                    </a:lnTo>
                    <a:lnTo>
                      <a:pt x="0" y="34"/>
                    </a:lnTo>
                    <a:lnTo>
                      <a:pt x="1" y="24"/>
                    </a:lnTo>
                    <a:lnTo>
                      <a:pt x="3" y="16"/>
                    </a:lnTo>
                    <a:lnTo>
                      <a:pt x="5" y="10"/>
                    </a:lnTo>
                    <a:lnTo>
                      <a:pt x="7" y="6"/>
                    </a:lnTo>
                    <a:lnTo>
                      <a:pt x="9" y="3"/>
                    </a:lnTo>
                    <a:lnTo>
                      <a:pt x="13" y="0"/>
                    </a:lnTo>
                    <a:lnTo>
                      <a:pt x="16" y="0"/>
                    </a:lnTo>
                    <a:lnTo>
                      <a:pt x="19" y="0"/>
                    </a:lnTo>
                    <a:lnTo>
                      <a:pt x="22" y="3"/>
                    </a:lnTo>
                    <a:lnTo>
                      <a:pt x="25" y="6"/>
                    </a:lnTo>
                    <a:lnTo>
                      <a:pt x="27" y="10"/>
                    </a:lnTo>
                    <a:lnTo>
                      <a:pt x="29" y="16"/>
                    </a:lnTo>
                    <a:lnTo>
                      <a:pt x="30" y="24"/>
                    </a:lnTo>
                    <a:lnTo>
                      <a:pt x="31" y="34"/>
                    </a:lnTo>
                    <a:lnTo>
                      <a:pt x="31" y="45"/>
                    </a:lnTo>
                    <a:lnTo>
                      <a:pt x="31" y="57"/>
                    </a:lnTo>
                    <a:lnTo>
                      <a:pt x="30" y="65"/>
                    </a:lnTo>
                    <a:lnTo>
                      <a:pt x="29" y="73"/>
                    </a:lnTo>
                    <a:lnTo>
                      <a:pt x="27" y="79"/>
                    </a:lnTo>
                    <a:close/>
                  </a:path>
                </a:pathLst>
              </a:custGeom>
              <a:solidFill>
                <a:srgbClr val="EFEF9E"/>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36" name="Freeform 35"/>
              <p:cNvSpPr>
                <a:spLocks/>
              </p:cNvSpPr>
              <p:nvPr/>
            </p:nvSpPr>
            <p:spPr bwMode="auto">
              <a:xfrm>
                <a:off x="2625" y="2493"/>
                <a:ext cx="33" cy="54"/>
              </a:xfrm>
              <a:custGeom>
                <a:avLst/>
                <a:gdLst>
                  <a:gd name="T0" fmla="*/ 0 w 112"/>
                  <a:gd name="T1" fmla="*/ 0 h 277"/>
                  <a:gd name="T2" fmla="*/ 0 w 112"/>
                  <a:gd name="T3" fmla="*/ 0 h 277"/>
                  <a:gd name="T4" fmla="*/ 0 w 112"/>
                  <a:gd name="T5" fmla="*/ 0 h 277"/>
                  <a:gd name="T6" fmla="*/ 0 w 112"/>
                  <a:gd name="T7" fmla="*/ 0 h 277"/>
                  <a:gd name="T8" fmla="*/ 0 w 112"/>
                  <a:gd name="T9" fmla="*/ 0 h 277"/>
                  <a:gd name="T10" fmla="*/ 0 60000 65536"/>
                  <a:gd name="T11" fmla="*/ 0 60000 65536"/>
                  <a:gd name="T12" fmla="*/ 0 60000 65536"/>
                  <a:gd name="T13" fmla="*/ 0 60000 65536"/>
                  <a:gd name="T14" fmla="*/ 0 60000 65536"/>
                  <a:gd name="T15" fmla="*/ 0 w 112"/>
                  <a:gd name="T16" fmla="*/ 0 h 277"/>
                  <a:gd name="T17" fmla="*/ 112 w 112"/>
                  <a:gd name="T18" fmla="*/ 277 h 277"/>
                </a:gdLst>
                <a:ahLst/>
                <a:cxnLst>
                  <a:cxn ang="T10">
                    <a:pos x="T0" y="T1"/>
                  </a:cxn>
                  <a:cxn ang="T11">
                    <a:pos x="T2" y="T3"/>
                  </a:cxn>
                  <a:cxn ang="T12">
                    <a:pos x="T4" y="T5"/>
                  </a:cxn>
                  <a:cxn ang="T13">
                    <a:pos x="T6" y="T7"/>
                  </a:cxn>
                  <a:cxn ang="T14">
                    <a:pos x="T8" y="T9"/>
                  </a:cxn>
                </a:cxnLst>
                <a:rect l="T15" t="T16" r="T17" b="T18"/>
                <a:pathLst>
                  <a:path w="112" h="277">
                    <a:moveTo>
                      <a:pt x="95" y="0"/>
                    </a:moveTo>
                    <a:lnTo>
                      <a:pt x="0" y="277"/>
                    </a:lnTo>
                    <a:lnTo>
                      <a:pt x="17" y="277"/>
                    </a:lnTo>
                    <a:lnTo>
                      <a:pt x="112" y="0"/>
                    </a:lnTo>
                    <a:lnTo>
                      <a:pt x="95" y="0"/>
                    </a:lnTo>
                    <a:close/>
                  </a:path>
                </a:pathLst>
              </a:custGeom>
              <a:solidFill>
                <a:srgbClr val="4263BA"/>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37" name="Freeform 36"/>
              <p:cNvSpPr>
                <a:spLocks/>
              </p:cNvSpPr>
              <p:nvPr/>
            </p:nvSpPr>
            <p:spPr bwMode="auto">
              <a:xfrm>
                <a:off x="2646" y="2520"/>
                <a:ext cx="24" cy="27"/>
              </a:xfrm>
              <a:custGeom>
                <a:avLst/>
                <a:gdLst>
                  <a:gd name="T0" fmla="*/ 0 w 83"/>
                  <a:gd name="T1" fmla="*/ 0 h 142"/>
                  <a:gd name="T2" fmla="*/ 0 w 83"/>
                  <a:gd name="T3" fmla="*/ 0 h 142"/>
                  <a:gd name="T4" fmla="*/ 0 w 83"/>
                  <a:gd name="T5" fmla="*/ 0 h 142"/>
                  <a:gd name="T6" fmla="*/ 0 w 83"/>
                  <a:gd name="T7" fmla="*/ 0 h 142"/>
                  <a:gd name="T8" fmla="*/ 0 w 83"/>
                  <a:gd name="T9" fmla="*/ 0 h 142"/>
                  <a:gd name="T10" fmla="*/ 0 w 83"/>
                  <a:gd name="T11" fmla="*/ 0 h 142"/>
                  <a:gd name="T12" fmla="*/ 0 w 83"/>
                  <a:gd name="T13" fmla="*/ 0 h 142"/>
                  <a:gd name="T14" fmla="*/ 0 w 83"/>
                  <a:gd name="T15" fmla="*/ 0 h 142"/>
                  <a:gd name="T16" fmla="*/ 0 w 83"/>
                  <a:gd name="T17" fmla="*/ 0 h 142"/>
                  <a:gd name="T18" fmla="*/ 0 w 83"/>
                  <a:gd name="T19" fmla="*/ 0 h 142"/>
                  <a:gd name="T20" fmla="*/ 0 w 83"/>
                  <a:gd name="T21" fmla="*/ 0 h 142"/>
                  <a:gd name="T22" fmla="*/ 0 w 83"/>
                  <a:gd name="T23" fmla="*/ 0 h 142"/>
                  <a:gd name="T24" fmla="*/ 0 w 83"/>
                  <a:gd name="T25" fmla="*/ 0 h 142"/>
                  <a:gd name="T26" fmla="*/ 0 w 83"/>
                  <a:gd name="T27" fmla="*/ 0 h 142"/>
                  <a:gd name="T28" fmla="*/ 0 w 83"/>
                  <a:gd name="T29" fmla="*/ 0 h 142"/>
                  <a:gd name="T30" fmla="*/ 0 w 83"/>
                  <a:gd name="T31" fmla="*/ 0 h 142"/>
                  <a:gd name="T32" fmla="*/ 0 w 83"/>
                  <a:gd name="T33" fmla="*/ 0 h 142"/>
                  <a:gd name="T34" fmla="*/ 0 w 83"/>
                  <a:gd name="T35" fmla="*/ 0 h 142"/>
                  <a:gd name="T36" fmla="*/ 0 w 83"/>
                  <a:gd name="T37" fmla="*/ 0 h 142"/>
                  <a:gd name="T38" fmla="*/ 0 w 83"/>
                  <a:gd name="T39" fmla="*/ 0 h 142"/>
                  <a:gd name="T40" fmla="*/ 0 w 83"/>
                  <a:gd name="T41" fmla="*/ 0 h 142"/>
                  <a:gd name="T42" fmla="*/ 0 w 83"/>
                  <a:gd name="T43" fmla="*/ 0 h 142"/>
                  <a:gd name="T44" fmla="*/ 0 w 83"/>
                  <a:gd name="T45" fmla="*/ 0 h 142"/>
                  <a:gd name="T46" fmla="*/ 0 w 83"/>
                  <a:gd name="T47" fmla="*/ 0 h 142"/>
                  <a:gd name="T48" fmla="*/ 0 w 83"/>
                  <a:gd name="T49" fmla="*/ 0 h 142"/>
                  <a:gd name="T50" fmla="*/ 0 w 83"/>
                  <a:gd name="T51" fmla="*/ 0 h 142"/>
                  <a:gd name="T52" fmla="*/ 0 w 83"/>
                  <a:gd name="T53" fmla="*/ 0 h 142"/>
                  <a:gd name="T54" fmla="*/ 0 w 83"/>
                  <a:gd name="T55" fmla="*/ 0 h 142"/>
                  <a:gd name="T56" fmla="*/ 0 w 83"/>
                  <a:gd name="T57" fmla="*/ 0 h 142"/>
                  <a:gd name="T58" fmla="*/ 0 w 83"/>
                  <a:gd name="T59" fmla="*/ 0 h 142"/>
                  <a:gd name="T60" fmla="*/ 0 w 83"/>
                  <a:gd name="T61" fmla="*/ 0 h 142"/>
                  <a:gd name="T62" fmla="*/ 0 w 83"/>
                  <a:gd name="T63" fmla="*/ 0 h 142"/>
                  <a:gd name="T64" fmla="*/ 0 w 83"/>
                  <a:gd name="T65" fmla="*/ 0 h 142"/>
                  <a:gd name="T66" fmla="*/ 0 w 83"/>
                  <a:gd name="T67" fmla="*/ 0 h 142"/>
                  <a:gd name="T68" fmla="*/ 0 w 83"/>
                  <a:gd name="T69" fmla="*/ 0 h 142"/>
                  <a:gd name="T70" fmla="*/ 0 w 83"/>
                  <a:gd name="T71" fmla="*/ 0 h 142"/>
                  <a:gd name="T72" fmla="*/ 0 w 83"/>
                  <a:gd name="T73" fmla="*/ 0 h 142"/>
                  <a:gd name="T74" fmla="*/ 0 w 83"/>
                  <a:gd name="T75" fmla="*/ 0 h 142"/>
                  <a:gd name="T76" fmla="*/ 0 w 83"/>
                  <a:gd name="T77" fmla="*/ 0 h 142"/>
                  <a:gd name="T78" fmla="*/ 0 w 83"/>
                  <a:gd name="T79" fmla="*/ 0 h 142"/>
                  <a:gd name="T80" fmla="*/ 0 w 83"/>
                  <a:gd name="T81" fmla="*/ 0 h 142"/>
                  <a:gd name="T82" fmla="*/ 0 w 83"/>
                  <a:gd name="T83" fmla="*/ 0 h 142"/>
                  <a:gd name="T84" fmla="*/ 0 w 83"/>
                  <a:gd name="T85" fmla="*/ 0 h 142"/>
                  <a:gd name="T86" fmla="*/ 0 w 83"/>
                  <a:gd name="T87" fmla="*/ 0 h 142"/>
                  <a:gd name="T88" fmla="*/ 0 w 83"/>
                  <a:gd name="T89" fmla="*/ 0 h 142"/>
                  <a:gd name="T90" fmla="*/ 0 w 83"/>
                  <a:gd name="T91" fmla="*/ 0 h 142"/>
                  <a:gd name="T92" fmla="*/ 0 w 83"/>
                  <a:gd name="T93" fmla="*/ 0 h 142"/>
                  <a:gd name="T94" fmla="*/ 0 w 83"/>
                  <a:gd name="T95" fmla="*/ 0 h 142"/>
                  <a:gd name="T96" fmla="*/ 0 w 83"/>
                  <a:gd name="T97" fmla="*/ 0 h 1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3"/>
                  <a:gd name="T148" fmla="*/ 0 h 142"/>
                  <a:gd name="T149" fmla="*/ 83 w 83"/>
                  <a:gd name="T150" fmla="*/ 142 h 1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3" h="142">
                    <a:moveTo>
                      <a:pt x="20" y="8"/>
                    </a:moveTo>
                    <a:lnTo>
                      <a:pt x="15" y="12"/>
                    </a:lnTo>
                    <a:lnTo>
                      <a:pt x="11" y="18"/>
                    </a:lnTo>
                    <a:lnTo>
                      <a:pt x="7" y="25"/>
                    </a:lnTo>
                    <a:lnTo>
                      <a:pt x="5" y="32"/>
                    </a:lnTo>
                    <a:lnTo>
                      <a:pt x="4" y="40"/>
                    </a:lnTo>
                    <a:lnTo>
                      <a:pt x="1" y="50"/>
                    </a:lnTo>
                    <a:lnTo>
                      <a:pt x="0" y="60"/>
                    </a:lnTo>
                    <a:lnTo>
                      <a:pt x="0" y="71"/>
                    </a:lnTo>
                    <a:lnTo>
                      <a:pt x="0" y="83"/>
                    </a:lnTo>
                    <a:lnTo>
                      <a:pt x="1" y="92"/>
                    </a:lnTo>
                    <a:lnTo>
                      <a:pt x="3" y="101"/>
                    </a:lnTo>
                    <a:lnTo>
                      <a:pt x="5" y="109"/>
                    </a:lnTo>
                    <a:lnTo>
                      <a:pt x="7" y="116"/>
                    </a:lnTo>
                    <a:lnTo>
                      <a:pt x="11" y="123"/>
                    </a:lnTo>
                    <a:lnTo>
                      <a:pt x="14" y="129"/>
                    </a:lnTo>
                    <a:lnTo>
                      <a:pt x="19" y="133"/>
                    </a:lnTo>
                    <a:lnTo>
                      <a:pt x="23" y="137"/>
                    </a:lnTo>
                    <a:lnTo>
                      <a:pt x="29" y="139"/>
                    </a:lnTo>
                    <a:lnTo>
                      <a:pt x="35" y="142"/>
                    </a:lnTo>
                    <a:lnTo>
                      <a:pt x="42" y="142"/>
                    </a:lnTo>
                    <a:lnTo>
                      <a:pt x="48" y="142"/>
                    </a:lnTo>
                    <a:lnTo>
                      <a:pt x="54" y="139"/>
                    </a:lnTo>
                    <a:lnTo>
                      <a:pt x="59" y="137"/>
                    </a:lnTo>
                    <a:lnTo>
                      <a:pt x="63" y="133"/>
                    </a:lnTo>
                    <a:lnTo>
                      <a:pt x="68" y="129"/>
                    </a:lnTo>
                    <a:lnTo>
                      <a:pt x="72" y="123"/>
                    </a:lnTo>
                    <a:lnTo>
                      <a:pt x="75" y="116"/>
                    </a:lnTo>
                    <a:lnTo>
                      <a:pt x="77" y="109"/>
                    </a:lnTo>
                    <a:lnTo>
                      <a:pt x="79" y="101"/>
                    </a:lnTo>
                    <a:lnTo>
                      <a:pt x="82" y="91"/>
                    </a:lnTo>
                    <a:lnTo>
                      <a:pt x="83" y="81"/>
                    </a:lnTo>
                    <a:lnTo>
                      <a:pt x="83" y="68"/>
                    </a:lnTo>
                    <a:lnTo>
                      <a:pt x="83" y="59"/>
                    </a:lnTo>
                    <a:lnTo>
                      <a:pt x="82" y="49"/>
                    </a:lnTo>
                    <a:lnTo>
                      <a:pt x="79" y="40"/>
                    </a:lnTo>
                    <a:lnTo>
                      <a:pt x="77" y="32"/>
                    </a:lnTo>
                    <a:lnTo>
                      <a:pt x="75" y="25"/>
                    </a:lnTo>
                    <a:lnTo>
                      <a:pt x="71" y="18"/>
                    </a:lnTo>
                    <a:lnTo>
                      <a:pt x="68" y="12"/>
                    </a:lnTo>
                    <a:lnTo>
                      <a:pt x="63" y="8"/>
                    </a:lnTo>
                    <a:lnTo>
                      <a:pt x="59" y="4"/>
                    </a:lnTo>
                    <a:lnTo>
                      <a:pt x="54" y="1"/>
                    </a:lnTo>
                    <a:lnTo>
                      <a:pt x="48" y="0"/>
                    </a:lnTo>
                    <a:lnTo>
                      <a:pt x="42" y="0"/>
                    </a:lnTo>
                    <a:lnTo>
                      <a:pt x="35" y="0"/>
                    </a:lnTo>
                    <a:lnTo>
                      <a:pt x="29" y="1"/>
                    </a:lnTo>
                    <a:lnTo>
                      <a:pt x="24" y="4"/>
                    </a:lnTo>
                    <a:lnTo>
                      <a:pt x="20" y="8"/>
                    </a:lnTo>
                    <a:close/>
                  </a:path>
                </a:pathLst>
              </a:custGeom>
              <a:solidFill>
                <a:srgbClr val="4263BA"/>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38" name="Freeform 37"/>
              <p:cNvSpPr>
                <a:spLocks/>
              </p:cNvSpPr>
              <p:nvPr/>
            </p:nvSpPr>
            <p:spPr bwMode="auto">
              <a:xfrm>
                <a:off x="2654" y="2525"/>
                <a:ext cx="9" cy="18"/>
              </a:xfrm>
              <a:custGeom>
                <a:avLst/>
                <a:gdLst>
                  <a:gd name="T0" fmla="*/ 0 w 31"/>
                  <a:gd name="T1" fmla="*/ 0 h 90"/>
                  <a:gd name="T2" fmla="*/ 0 w 31"/>
                  <a:gd name="T3" fmla="*/ 0 h 90"/>
                  <a:gd name="T4" fmla="*/ 0 w 31"/>
                  <a:gd name="T5" fmla="*/ 0 h 90"/>
                  <a:gd name="T6" fmla="*/ 0 w 31"/>
                  <a:gd name="T7" fmla="*/ 0 h 90"/>
                  <a:gd name="T8" fmla="*/ 0 w 31"/>
                  <a:gd name="T9" fmla="*/ 0 h 90"/>
                  <a:gd name="T10" fmla="*/ 0 w 31"/>
                  <a:gd name="T11" fmla="*/ 0 h 90"/>
                  <a:gd name="T12" fmla="*/ 0 w 31"/>
                  <a:gd name="T13" fmla="*/ 0 h 90"/>
                  <a:gd name="T14" fmla="*/ 0 w 31"/>
                  <a:gd name="T15" fmla="*/ 0 h 90"/>
                  <a:gd name="T16" fmla="*/ 0 w 31"/>
                  <a:gd name="T17" fmla="*/ 0 h 90"/>
                  <a:gd name="T18" fmla="*/ 0 w 31"/>
                  <a:gd name="T19" fmla="*/ 0 h 90"/>
                  <a:gd name="T20" fmla="*/ 0 w 31"/>
                  <a:gd name="T21" fmla="*/ 0 h 90"/>
                  <a:gd name="T22" fmla="*/ 0 w 31"/>
                  <a:gd name="T23" fmla="*/ 0 h 90"/>
                  <a:gd name="T24" fmla="*/ 0 w 31"/>
                  <a:gd name="T25" fmla="*/ 0 h 90"/>
                  <a:gd name="T26" fmla="*/ 0 w 31"/>
                  <a:gd name="T27" fmla="*/ 0 h 90"/>
                  <a:gd name="T28" fmla="*/ 0 w 31"/>
                  <a:gd name="T29" fmla="*/ 0 h 90"/>
                  <a:gd name="T30" fmla="*/ 0 w 31"/>
                  <a:gd name="T31" fmla="*/ 0 h 90"/>
                  <a:gd name="T32" fmla="*/ 0 w 31"/>
                  <a:gd name="T33" fmla="*/ 0 h 90"/>
                  <a:gd name="T34" fmla="*/ 0 w 31"/>
                  <a:gd name="T35" fmla="*/ 0 h 90"/>
                  <a:gd name="T36" fmla="*/ 0 w 31"/>
                  <a:gd name="T37" fmla="*/ 0 h 90"/>
                  <a:gd name="T38" fmla="*/ 0 w 31"/>
                  <a:gd name="T39" fmla="*/ 0 h 90"/>
                  <a:gd name="T40" fmla="*/ 0 w 31"/>
                  <a:gd name="T41" fmla="*/ 0 h 90"/>
                  <a:gd name="T42" fmla="*/ 0 w 31"/>
                  <a:gd name="T43" fmla="*/ 0 h 90"/>
                  <a:gd name="T44" fmla="*/ 0 w 31"/>
                  <a:gd name="T45" fmla="*/ 0 h 90"/>
                  <a:gd name="T46" fmla="*/ 0 w 31"/>
                  <a:gd name="T47" fmla="*/ 0 h 90"/>
                  <a:gd name="T48" fmla="*/ 0 w 31"/>
                  <a:gd name="T49" fmla="*/ 0 h 90"/>
                  <a:gd name="T50" fmla="*/ 0 w 31"/>
                  <a:gd name="T51" fmla="*/ 0 h 90"/>
                  <a:gd name="T52" fmla="*/ 0 w 31"/>
                  <a:gd name="T53" fmla="*/ 0 h 90"/>
                  <a:gd name="T54" fmla="*/ 0 w 31"/>
                  <a:gd name="T55" fmla="*/ 0 h 90"/>
                  <a:gd name="T56" fmla="*/ 0 w 31"/>
                  <a:gd name="T57" fmla="*/ 0 h 90"/>
                  <a:gd name="T58" fmla="*/ 0 w 31"/>
                  <a:gd name="T59" fmla="*/ 0 h 90"/>
                  <a:gd name="T60" fmla="*/ 0 w 31"/>
                  <a:gd name="T61" fmla="*/ 0 h 90"/>
                  <a:gd name="T62" fmla="*/ 0 w 31"/>
                  <a:gd name="T63" fmla="*/ 0 h 90"/>
                  <a:gd name="T64" fmla="*/ 0 w 31"/>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90"/>
                  <a:gd name="T101" fmla="*/ 31 w 31"/>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90">
                    <a:moveTo>
                      <a:pt x="28" y="79"/>
                    </a:moveTo>
                    <a:lnTo>
                      <a:pt x="26" y="83"/>
                    </a:lnTo>
                    <a:lnTo>
                      <a:pt x="22" y="87"/>
                    </a:lnTo>
                    <a:lnTo>
                      <a:pt x="20" y="89"/>
                    </a:lnTo>
                    <a:lnTo>
                      <a:pt x="17" y="90"/>
                    </a:lnTo>
                    <a:lnTo>
                      <a:pt x="13" y="89"/>
                    </a:lnTo>
                    <a:lnTo>
                      <a:pt x="10" y="87"/>
                    </a:lnTo>
                    <a:lnTo>
                      <a:pt x="7" y="83"/>
                    </a:lnTo>
                    <a:lnTo>
                      <a:pt x="5" y="79"/>
                    </a:lnTo>
                    <a:lnTo>
                      <a:pt x="4" y="73"/>
                    </a:lnTo>
                    <a:lnTo>
                      <a:pt x="2" y="66"/>
                    </a:lnTo>
                    <a:lnTo>
                      <a:pt x="0" y="57"/>
                    </a:lnTo>
                    <a:lnTo>
                      <a:pt x="0" y="45"/>
                    </a:lnTo>
                    <a:lnTo>
                      <a:pt x="0" y="34"/>
                    </a:lnTo>
                    <a:lnTo>
                      <a:pt x="2" y="24"/>
                    </a:lnTo>
                    <a:lnTo>
                      <a:pt x="4" y="16"/>
                    </a:lnTo>
                    <a:lnTo>
                      <a:pt x="5" y="10"/>
                    </a:lnTo>
                    <a:lnTo>
                      <a:pt x="7" y="6"/>
                    </a:lnTo>
                    <a:lnTo>
                      <a:pt x="10" y="3"/>
                    </a:lnTo>
                    <a:lnTo>
                      <a:pt x="13" y="0"/>
                    </a:lnTo>
                    <a:lnTo>
                      <a:pt x="17" y="0"/>
                    </a:lnTo>
                    <a:lnTo>
                      <a:pt x="20" y="0"/>
                    </a:lnTo>
                    <a:lnTo>
                      <a:pt x="22" y="3"/>
                    </a:lnTo>
                    <a:lnTo>
                      <a:pt x="26" y="6"/>
                    </a:lnTo>
                    <a:lnTo>
                      <a:pt x="28" y="10"/>
                    </a:lnTo>
                    <a:lnTo>
                      <a:pt x="29" y="16"/>
                    </a:lnTo>
                    <a:lnTo>
                      <a:pt x="30" y="24"/>
                    </a:lnTo>
                    <a:lnTo>
                      <a:pt x="31" y="34"/>
                    </a:lnTo>
                    <a:lnTo>
                      <a:pt x="31" y="45"/>
                    </a:lnTo>
                    <a:lnTo>
                      <a:pt x="31" y="57"/>
                    </a:lnTo>
                    <a:lnTo>
                      <a:pt x="30" y="65"/>
                    </a:lnTo>
                    <a:lnTo>
                      <a:pt x="29" y="73"/>
                    </a:lnTo>
                    <a:lnTo>
                      <a:pt x="28" y="79"/>
                    </a:lnTo>
                    <a:close/>
                  </a:path>
                </a:pathLst>
              </a:custGeom>
              <a:solidFill>
                <a:srgbClr val="EFEF9E"/>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39" name="Freeform 38"/>
              <p:cNvSpPr>
                <a:spLocks/>
              </p:cNvSpPr>
              <p:nvPr/>
            </p:nvSpPr>
            <p:spPr bwMode="auto">
              <a:xfrm>
                <a:off x="2064" y="2206"/>
                <a:ext cx="238" cy="1"/>
              </a:xfrm>
              <a:custGeom>
                <a:avLst/>
                <a:gdLst>
                  <a:gd name="T0" fmla="*/ 0 w 807"/>
                  <a:gd name="T1" fmla="*/ 0 h 4"/>
                  <a:gd name="T2" fmla="*/ 2 w 807"/>
                  <a:gd name="T3" fmla="*/ 0 h 4"/>
                  <a:gd name="T4" fmla="*/ 2 w 807"/>
                  <a:gd name="T5" fmla="*/ 0 h 4"/>
                  <a:gd name="T6" fmla="*/ 2 w 807"/>
                  <a:gd name="T7" fmla="*/ 0 h 4"/>
                  <a:gd name="T8" fmla="*/ 2 w 807"/>
                  <a:gd name="T9" fmla="*/ 0 h 4"/>
                  <a:gd name="T10" fmla="*/ 2 w 807"/>
                  <a:gd name="T11" fmla="*/ 0 h 4"/>
                  <a:gd name="T12" fmla="*/ 0 w 807"/>
                  <a:gd name="T13" fmla="*/ 0 h 4"/>
                  <a:gd name="T14" fmla="*/ 0 w 80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807"/>
                  <a:gd name="T25" fmla="*/ 0 h 4"/>
                  <a:gd name="T26" fmla="*/ 807 w 80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7" h="4">
                    <a:moveTo>
                      <a:pt x="0" y="4"/>
                    </a:moveTo>
                    <a:lnTo>
                      <a:pt x="807" y="4"/>
                    </a:lnTo>
                    <a:lnTo>
                      <a:pt x="806" y="2"/>
                    </a:lnTo>
                    <a:lnTo>
                      <a:pt x="805" y="1"/>
                    </a:lnTo>
                    <a:lnTo>
                      <a:pt x="803" y="1"/>
                    </a:lnTo>
                    <a:lnTo>
                      <a:pt x="802" y="0"/>
                    </a:lnTo>
                    <a:lnTo>
                      <a:pt x="0" y="0"/>
                    </a:lnTo>
                    <a:lnTo>
                      <a:pt x="0" y="4"/>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40" name="Freeform 39"/>
              <p:cNvSpPr>
                <a:spLocks/>
              </p:cNvSpPr>
              <p:nvPr/>
            </p:nvSpPr>
            <p:spPr bwMode="auto">
              <a:xfrm>
                <a:off x="2112" y="2206"/>
                <a:ext cx="575" cy="370"/>
              </a:xfrm>
              <a:custGeom>
                <a:avLst/>
                <a:gdLst>
                  <a:gd name="T0" fmla="*/ 0 w 1947"/>
                  <a:gd name="T1" fmla="*/ 1 h 1883"/>
                  <a:gd name="T2" fmla="*/ 0 w 1947"/>
                  <a:gd name="T3" fmla="*/ 0 h 1883"/>
                  <a:gd name="T4" fmla="*/ 0 w 1947"/>
                  <a:gd name="T5" fmla="*/ 0 h 1883"/>
                  <a:gd name="T6" fmla="*/ 0 w 1947"/>
                  <a:gd name="T7" fmla="*/ 1 h 1883"/>
                  <a:gd name="T8" fmla="*/ 0 w 1947"/>
                  <a:gd name="T9" fmla="*/ 1 h 1883"/>
                  <a:gd name="T10" fmla="*/ 0 w 1947"/>
                  <a:gd name="T11" fmla="*/ 1 h 1883"/>
                  <a:gd name="T12" fmla="*/ 4 w 1947"/>
                  <a:gd name="T13" fmla="*/ 1 h 1883"/>
                  <a:gd name="T14" fmla="*/ 4 w 1947"/>
                  <a:gd name="T15" fmla="*/ 1 h 1883"/>
                  <a:gd name="T16" fmla="*/ 0 w 1947"/>
                  <a:gd name="T17" fmla="*/ 1 h 18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47"/>
                  <a:gd name="T28" fmla="*/ 0 h 1883"/>
                  <a:gd name="T29" fmla="*/ 1947 w 1947"/>
                  <a:gd name="T30" fmla="*/ 1883 h 18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47" h="1883">
                    <a:moveTo>
                      <a:pt x="80" y="1786"/>
                    </a:moveTo>
                    <a:lnTo>
                      <a:pt x="80" y="0"/>
                    </a:lnTo>
                    <a:lnTo>
                      <a:pt x="0" y="0"/>
                    </a:lnTo>
                    <a:lnTo>
                      <a:pt x="0" y="1786"/>
                    </a:lnTo>
                    <a:lnTo>
                      <a:pt x="0" y="1883"/>
                    </a:lnTo>
                    <a:lnTo>
                      <a:pt x="80" y="1883"/>
                    </a:lnTo>
                    <a:lnTo>
                      <a:pt x="1947" y="1883"/>
                    </a:lnTo>
                    <a:lnTo>
                      <a:pt x="1947" y="1786"/>
                    </a:lnTo>
                    <a:lnTo>
                      <a:pt x="80" y="1786"/>
                    </a:lnTo>
                    <a:close/>
                  </a:path>
                </a:pathLst>
              </a:custGeom>
              <a:solidFill>
                <a:srgbClr val="B25B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41" name="Freeform 40"/>
              <p:cNvSpPr>
                <a:spLocks/>
              </p:cNvSpPr>
              <p:nvPr/>
            </p:nvSpPr>
            <p:spPr bwMode="auto">
              <a:xfrm>
                <a:off x="2153" y="2179"/>
                <a:ext cx="39" cy="73"/>
              </a:xfrm>
              <a:custGeom>
                <a:avLst/>
                <a:gdLst>
                  <a:gd name="T0" fmla="*/ 0 w 132"/>
                  <a:gd name="T1" fmla="*/ 0 h 369"/>
                  <a:gd name="T2" fmla="*/ 0 w 132"/>
                  <a:gd name="T3" fmla="*/ 0 h 369"/>
                  <a:gd name="T4" fmla="*/ 0 w 132"/>
                  <a:gd name="T5" fmla="*/ 0 h 369"/>
                  <a:gd name="T6" fmla="*/ 0 w 132"/>
                  <a:gd name="T7" fmla="*/ 0 h 369"/>
                  <a:gd name="T8" fmla="*/ 0 w 132"/>
                  <a:gd name="T9" fmla="*/ 0 h 369"/>
                  <a:gd name="T10" fmla="*/ 0 w 132"/>
                  <a:gd name="T11" fmla="*/ 0 h 369"/>
                  <a:gd name="T12" fmla="*/ 0 w 132"/>
                  <a:gd name="T13" fmla="*/ 0 h 369"/>
                  <a:gd name="T14" fmla="*/ 0 w 132"/>
                  <a:gd name="T15" fmla="*/ 0 h 369"/>
                  <a:gd name="T16" fmla="*/ 0 w 132"/>
                  <a:gd name="T17" fmla="*/ 0 h 369"/>
                  <a:gd name="T18" fmla="*/ 0 w 132"/>
                  <a:gd name="T19" fmla="*/ 0 h 369"/>
                  <a:gd name="T20" fmla="*/ 0 w 132"/>
                  <a:gd name="T21" fmla="*/ 0 h 369"/>
                  <a:gd name="T22" fmla="*/ 0 w 132"/>
                  <a:gd name="T23" fmla="*/ 0 h 369"/>
                  <a:gd name="T24" fmla="*/ 0 w 132"/>
                  <a:gd name="T25" fmla="*/ 0 h 369"/>
                  <a:gd name="T26" fmla="*/ 0 w 132"/>
                  <a:gd name="T27" fmla="*/ 0 h 369"/>
                  <a:gd name="T28" fmla="*/ 0 w 132"/>
                  <a:gd name="T29" fmla="*/ 0 h 369"/>
                  <a:gd name="T30" fmla="*/ 0 w 132"/>
                  <a:gd name="T31" fmla="*/ 0 h 369"/>
                  <a:gd name="T32" fmla="*/ 0 w 132"/>
                  <a:gd name="T33" fmla="*/ 0 h 369"/>
                  <a:gd name="T34" fmla="*/ 0 w 132"/>
                  <a:gd name="T35" fmla="*/ 0 h 369"/>
                  <a:gd name="T36" fmla="*/ 0 w 132"/>
                  <a:gd name="T37" fmla="*/ 0 h 369"/>
                  <a:gd name="T38" fmla="*/ 0 w 132"/>
                  <a:gd name="T39" fmla="*/ 0 h 369"/>
                  <a:gd name="T40" fmla="*/ 0 w 132"/>
                  <a:gd name="T41" fmla="*/ 0 h 369"/>
                  <a:gd name="T42" fmla="*/ 0 w 132"/>
                  <a:gd name="T43" fmla="*/ 0 h 369"/>
                  <a:gd name="T44" fmla="*/ 0 w 132"/>
                  <a:gd name="T45" fmla="*/ 0 h 369"/>
                  <a:gd name="T46" fmla="*/ 0 w 132"/>
                  <a:gd name="T47" fmla="*/ 0 h 369"/>
                  <a:gd name="T48" fmla="*/ 0 w 132"/>
                  <a:gd name="T49" fmla="*/ 0 h 369"/>
                  <a:gd name="T50" fmla="*/ 0 w 132"/>
                  <a:gd name="T51" fmla="*/ 0 h 369"/>
                  <a:gd name="T52" fmla="*/ 0 w 132"/>
                  <a:gd name="T53" fmla="*/ 0 h 369"/>
                  <a:gd name="T54" fmla="*/ 0 w 132"/>
                  <a:gd name="T55" fmla="*/ 0 h 369"/>
                  <a:gd name="T56" fmla="*/ 0 w 132"/>
                  <a:gd name="T57" fmla="*/ 0 h 369"/>
                  <a:gd name="T58" fmla="*/ 0 w 132"/>
                  <a:gd name="T59" fmla="*/ 0 h 369"/>
                  <a:gd name="T60" fmla="*/ 0 w 132"/>
                  <a:gd name="T61" fmla="*/ 0 h 369"/>
                  <a:gd name="T62" fmla="*/ 0 w 132"/>
                  <a:gd name="T63" fmla="*/ 0 h 369"/>
                  <a:gd name="T64" fmla="*/ 0 w 132"/>
                  <a:gd name="T65" fmla="*/ 0 h 369"/>
                  <a:gd name="T66" fmla="*/ 0 w 132"/>
                  <a:gd name="T67" fmla="*/ 0 h 369"/>
                  <a:gd name="T68" fmla="*/ 0 w 132"/>
                  <a:gd name="T69" fmla="*/ 0 h 369"/>
                  <a:gd name="T70" fmla="*/ 0 w 132"/>
                  <a:gd name="T71" fmla="*/ 0 h 369"/>
                  <a:gd name="T72" fmla="*/ 0 w 132"/>
                  <a:gd name="T73" fmla="*/ 0 h 369"/>
                  <a:gd name="T74" fmla="*/ 0 w 132"/>
                  <a:gd name="T75" fmla="*/ 0 h 369"/>
                  <a:gd name="T76" fmla="*/ 0 w 132"/>
                  <a:gd name="T77" fmla="*/ 0 h 369"/>
                  <a:gd name="T78" fmla="*/ 0 w 132"/>
                  <a:gd name="T79" fmla="*/ 0 h 369"/>
                  <a:gd name="T80" fmla="*/ 0 w 132"/>
                  <a:gd name="T81" fmla="*/ 0 h 369"/>
                  <a:gd name="T82" fmla="*/ 0 w 132"/>
                  <a:gd name="T83" fmla="*/ 0 h 369"/>
                  <a:gd name="T84" fmla="*/ 0 w 132"/>
                  <a:gd name="T85" fmla="*/ 0 h 369"/>
                  <a:gd name="T86" fmla="*/ 0 w 132"/>
                  <a:gd name="T87" fmla="*/ 0 h 369"/>
                  <a:gd name="T88" fmla="*/ 0 w 132"/>
                  <a:gd name="T89" fmla="*/ 0 h 369"/>
                  <a:gd name="T90" fmla="*/ 0 w 132"/>
                  <a:gd name="T91" fmla="*/ 0 h 3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2"/>
                  <a:gd name="T139" fmla="*/ 0 h 369"/>
                  <a:gd name="T140" fmla="*/ 132 w 132"/>
                  <a:gd name="T141" fmla="*/ 369 h 3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2" h="369">
                    <a:moveTo>
                      <a:pt x="56" y="43"/>
                    </a:moveTo>
                    <a:lnTo>
                      <a:pt x="48" y="45"/>
                    </a:lnTo>
                    <a:lnTo>
                      <a:pt x="40" y="47"/>
                    </a:lnTo>
                    <a:lnTo>
                      <a:pt x="33" y="52"/>
                    </a:lnTo>
                    <a:lnTo>
                      <a:pt x="28" y="56"/>
                    </a:lnTo>
                    <a:lnTo>
                      <a:pt x="22" y="61"/>
                    </a:lnTo>
                    <a:lnTo>
                      <a:pt x="17" y="67"/>
                    </a:lnTo>
                    <a:lnTo>
                      <a:pt x="13" y="75"/>
                    </a:lnTo>
                    <a:lnTo>
                      <a:pt x="9" y="84"/>
                    </a:lnTo>
                    <a:lnTo>
                      <a:pt x="7" y="92"/>
                    </a:lnTo>
                    <a:lnTo>
                      <a:pt x="5" y="102"/>
                    </a:lnTo>
                    <a:lnTo>
                      <a:pt x="4" y="111"/>
                    </a:lnTo>
                    <a:lnTo>
                      <a:pt x="4" y="120"/>
                    </a:lnTo>
                    <a:lnTo>
                      <a:pt x="4" y="129"/>
                    </a:lnTo>
                    <a:lnTo>
                      <a:pt x="5" y="137"/>
                    </a:lnTo>
                    <a:lnTo>
                      <a:pt x="6" y="146"/>
                    </a:lnTo>
                    <a:lnTo>
                      <a:pt x="8" y="154"/>
                    </a:lnTo>
                    <a:lnTo>
                      <a:pt x="11" y="163"/>
                    </a:lnTo>
                    <a:lnTo>
                      <a:pt x="14" y="170"/>
                    </a:lnTo>
                    <a:lnTo>
                      <a:pt x="19" y="175"/>
                    </a:lnTo>
                    <a:lnTo>
                      <a:pt x="23" y="181"/>
                    </a:lnTo>
                    <a:lnTo>
                      <a:pt x="29" y="186"/>
                    </a:lnTo>
                    <a:lnTo>
                      <a:pt x="36" y="192"/>
                    </a:lnTo>
                    <a:lnTo>
                      <a:pt x="45" y="199"/>
                    </a:lnTo>
                    <a:lnTo>
                      <a:pt x="56" y="206"/>
                    </a:lnTo>
                    <a:lnTo>
                      <a:pt x="56" y="272"/>
                    </a:lnTo>
                    <a:lnTo>
                      <a:pt x="53" y="269"/>
                    </a:lnTo>
                    <a:lnTo>
                      <a:pt x="51" y="268"/>
                    </a:lnTo>
                    <a:lnTo>
                      <a:pt x="47" y="265"/>
                    </a:lnTo>
                    <a:lnTo>
                      <a:pt x="45" y="261"/>
                    </a:lnTo>
                    <a:lnTo>
                      <a:pt x="42" y="257"/>
                    </a:lnTo>
                    <a:lnTo>
                      <a:pt x="39" y="251"/>
                    </a:lnTo>
                    <a:lnTo>
                      <a:pt x="36" y="245"/>
                    </a:lnTo>
                    <a:lnTo>
                      <a:pt x="33" y="238"/>
                    </a:lnTo>
                    <a:lnTo>
                      <a:pt x="30" y="231"/>
                    </a:lnTo>
                    <a:lnTo>
                      <a:pt x="28" y="223"/>
                    </a:lnTo>
                    <a:lnTo>
                      <a:pt x="24" y="215"/>
                    </a:lnTo>
                    <a:lnTo>
                      <a:pt x="22" y="203"/>
                    </a:lnTo>
                    <a:lnTo>
                      <a:pt x="0" y="213"/>
                    </a:lnTo>
                    <a:lnTo>
                      <a:pt x="12" y="317"/>
                    </a:lnTo>
                    <a:lnTo>
                      <a:pt x="23" y="317"/>
                    </a:lnTo>
                    <a:lnTo>
                      <a:pt x="29" y="293"/>
                    </a:lnTo>
                    <a:lnTo>
                      <a:pt x="36" y="302"/>
                    </a:lnTo>
                    <a:lnTo>
                      <a:pt x="43" y="309"/>
                    </a:lnTo>
                    <a:lnTo>
                      <a:pt x="50" y="314"/>
                    </a:lnTo>
                    <a:lnTo>
                      <a:pt x="56" y="317"/>
                    </a:lnTo>
                    <a:lnTo>
                      <a:pt x="56" y="369"/>
                    </a:lnTo>
                    <a:lnTo>
                      <a:pt x="78" y="369"/>
                    </a:lnTo>
                    <a:lnTo>
                      <a:pt x="78" y="320"/>
                    </a:lnTo>
                    <a:lnTo>
                      <a:pt x="86" y="319"/>
                    </a:lnTo>
                    <a:lnTo>
                      <a:pt x="93" y="316"/>
                    </a:lnTo>
                    <a:lnTo>
                      <a:pt x="100" y="311"/>
                    </a:lnTo>
                    <a:lnTo>
                      <a:pt x="107" y="306"/>
                    </a:lnTo>
                    <a:lnTo>
                      <a:pt x="112" y="300"/>
                    </a:lnTo>
                    <a:lnTo>
                      <a:pt x="117" y="293"/>
                    </a:lnTo>
                    <a:lnTo>
                      <a:pt x="122" y="285"/>
                    </a:lnTo>
                    <a:lnTo>
                      <a:pt x="125" y="276"/>
                    </a:lnTo>
                    <a:lnTo>
                      <a:pt x="128" y="267"/>
                    </a:lnTo>
                    <a:lnTo>
                      <a:pt x="131" y="257"/>
                    </a:lnTo>
                    <a:lnTo>
                      <a:pt x="132" y="248"/>
                    </a:lnTo>
                    <a:lnTo>
                      <a:pt x="132" y="238"/>
                    </a:lnTo>
                    <a:lnTo>
                      <a:pt x="132" y="229"/>
                    </a:lnTo>
                    <a:lnTo>
                      <a:pt x="131" y="220"/>
                    </a:lnTo>
                    <a:lnTo>
                      <a:pt x="128" y="212"/>
                    </a:lnTo>
                    <a:lnTo>
                      <a:pt x="126" y="203"/>
                    </a:lnTo>
                    <a:lnTo>
                      <a:pt x="123" y="195"/>
                    </a:lnTo>
                    <a:lnTo>
                      <a:pt x="119" y="188"/>
                    </a:lnTo>
                    <a:lnTo>
                      <a:pt x="115" y="181"/>
                    </a:lnTo>
                    <a:lnTo>
                      <a:pt x="110" y="174"/>
                    </a:lnTo>
                    <a:lnTo>
                      <a:pt x="104" y="168"/>
                    </a:lnTo>
                    <a:lnTo>
                      <a:pt x="98" y="163"/>
                    </a:lnTo>
                    <a:lnTo>
                      <a:pt x="88" y="157"/>
                    </a:lnTo>
                    <a:lnTo>
                      <a:pt x="78" y="151"/>
                    </a:lnTo>
                    <a:lnTo>
                      <a:pt x="78" y="95"/>
                    </a:lnTo>
                    <a:lnTo>
                      <a:pt x="87" y="105"/>
                    </a:lnTo>
                    <a:lnTo>
                      <a:pt x="94" y="118"/>
                    </a:lnTo>
                    <a:lnTo>
                      <a:pt x="100" y="132"/>
                    </a:lnTo>
                    <a:lnTo>
                      <a:pt x="104" y="148"/>
                    </a:lnTo>
                    <a:lnTo>
                      <a:pt x="125" y="139"/>
                    </a:lnTo>
                    <a:lnTo>
                      <a:pt x="112" y="49"/>
                    </a:lnTo>
                    <a:lnTo>
                      <a:pt x="100" y="49"/>
                    </a:lnTo>
                    <a:lnTo>
                      <a:pt x="95" y="63"/>
                    </a:lnTo>
                    <a:lnTo>
                      <a:pt x="93" y="60"/>
                    </a:lnTo>
                    <a:lnTo>
                      <a:pt x="91" y="57"/>
                    </a:lnTo>
                    <a:lnTo>
                      <a:pt x="88" y="56"/>
                    </a:lnTo>
                    <a:lnTo>
                      <a:pt x="86" y="54"/>
                    </a:lnTo>
                    <a:lnTo>
                      <a:pt x="84" y="53"/>
                    </a:lnTo>
                    <a:lnTo>
                      <a:pt x="83" y="52"/>
                    </a:lnTo>
                    <a:lnTo>
                      <a:pt x="80" y="50"/>
                    </a:lnTo>
                    <a:lnTo>
                      <a:pt x="78" y="49"/>
                    </a:lnTo>
                    <a:lnTo>
                      <a:pt x="78" y="0"/>
                    </a:lnTo>
                    <a:lnTo>
                      <a:pt x="56" y="0"/>
                    </a:lnTo>
                    <a:lnTo>
                      <a:pt x="56" y="43"/>
                    </a:lnTo>
                    <a:close/>
                  </a:path>
                </a:pathLst>
              </a:custGeom>
              <a:solidFill>
                <a:srgbClr val="4263BA"/>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42" name="Freeform 41"/>
              <p:cNvSpPr>
                <a:spLocks/>
              </p:cNvSpPr>
              <p:nvPr/>
            </p:nvSpPr>
            <p:spPr bwMode="auto">
              <a:xfrm>
                <a:off x="2164" y="2196"/>
                <a:ext cx="6" cy="11"/>
              </a:xfrm>
              <a:custGeom>
                <a:avLst/>
                <a:gdLst>
                  <a:gd name="T0" fmla="*/ 0 w 19"/>
                  <a:gd name="T1" fmla="*/ 0 h 53"/>
                  <a:gd name="T2" fmla="*/ 0 w 19"/>
                  <a:gd name="T3" fmla="*/ 0 h 53"/>
                  <a:gd name="T4" fmla="*/ 0 w 19"/>
                  <a:gd name="T5" fmla="*/ 0 h 53"/>
                  <a:gd name="T6" fmla="*/ 0 w 19"/>
                  <a:gd name="T7" fmla="*/ 0 h 53"/>
                  <a:gd name="T8" fmla="*/ 0 w 19"/>
                  <a:gd name="T9" fmla="*/ 0 h 53"/>
                  <a:gd name="T10" fmla="*/ 0 w 19"/>
                  <a:gd name="T11" fmla="*/ 0 h 53"/>
                  <a:gd name="T12" fmla="*/ 0 w 19"/>
                  <a:gd name="T13" fmla="*/ 0 h 53"/>
                  <a:gd name="T14" fmla="*/ 0 w 19"/>
                  <a:gd name="T15" fmla="*/ 0 h 53"/>
                  <a:gd name="T16" fmla="*/ 0 w 19"/>
                  <a:gd name="T17" fmla="*/ 0 h 53"/>
                  <a:gd name="T18" fmla="*/ 0 w 19"/>
                  <a:gd name="T19" fmla="*/ 0 h 53"/>
                  <a:gd name="T20" fmla="*/ 0 w 19"/>
                  <a:gd name="T21" fmla="*/ 0 h 53"/>
                  <a:gd name="T22" fmla="*/ 0 w 19"/>
                  <a:gd name="T23" fmla="*/ 0 h 53"/>
                  <a:gd name="T24" fmla="*/ 0 w 19"/>
                  <a:gd name="T25" fmla="*/ 0 h 53"/>
                  <a:gd name="T26" fmla="*/ 0 w 19"/>
                  <a:gd name="T27" fmla="*/ 0 h 53"/>
                  <a:gd name="T28" fmla="*/ 0 w 19"/>
                  <a:gd name="T29" fmla="*/ 0 h 53"/>
                  <a:gd name="T30" fmla="*/ 0 w 19"/>
                  <a:gd name="T31" fmla="*/ 0 h 53"/>
                  <a:gd name="T32" fmla="*/ 0 w 19"/>
                  <a:gd name="T33" fmla="*/ 0 h 53"/>
                  <a:gd name="T34" fmla="*/ 0 w 19"/>
                  <a:gd name="T35" fmla="*/ 0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53"/>
                  <a:gd name="T56" fmla="*/ 19 w 19"/>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53">
                    <a:moveTo>
                      <a:pt x="19" y="53"/>
                    </a:moveTo>
                    <a:lnTo>
                      <a:pt x="15" y="51"/>
                    </a:lnTo>
                    <a:lnTo>
                      <a:pt x="10" y="46"/>
                    </a:lnTo>
                    <a:lnTo>
                      <a:pt x="7" y="42"/>
                    </a:lnTo>
                    <a:lnTo>
                      <a:pt x="5" y="39"/>
                    </a:lnTo>
                    <a:lnTo>
                      <a:pt x="3" y="35"/>
                    </a:lnTo>
                    <a:lnTo>
                      <a:pt x="1" y="31"/>
                    </a:lnTo>
                    <a:lnTo>
                      <a:pt x="0" y="27"/>
                    </a:lnTo>
                    <a:lnTo>
                      <a:pt x="0" y="24"/>
                    </a:lnTo>
                    <a:lnTo>
                      <a:pt x="0" y="18"/>
                    </a:lnTo>
                    <a:lnTo>
                      <a:pt x="1" y="14"/>
                    </a:lnTo>
                    <a:lnTo>
                      <a:pt x="3" y="10"/>
                    </a:lnTo>
                    <a:lnTo>
                      <a:pt x="6" y="7"/>
                    </a:lnTo>
                    <a:lnTo>
                      <a:pt x="8" y="4"/>
                    </a:lnTo>
                    <a:lnTo>
                      <a:pt x="11" y="3"/>
                    </a:lnTo>
                    <a:lnTo>
                      <a:pt x="15" y="1"/>
                    </a:lnTo>
                    <a:lnTo>
                      <a:pt x="19" y="0"/>
                    </a:lnTo>
                    <a:lnTo>
                      <a:pt x="19" y="53"/>
                    </a:lnTo>
                    <a:close/>
                  </a:path>
                </a:pathLst>
              </a:custGeom>
              <a:solidFill>
                <a:srgbClr val="FFC43D"/>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43" name="Freeform 42"/>
              <p:cNvSpPr>
                <a:spLocks/>
              </p:cNvSpPr>
              <p:nvPr/>
            </p:nvSpPr>
            <p:spPr bwMode="auto">
              <a:xfrm>
                <a:off x="2176" y="2221"/>
                <a:ext cx="6" cy="13"/>
              </a:xfrm>
              <a:custGeom>
                <a:avLst/>
                <a:gdLst>
                  <a:gd name="T0" fmla="*/ 0 w 20"/>
                  <a:gd name="T1" fmla="*/ 0 h 61"/>
                  <a:gd name="T2" fmla="*/ 0 w 20"/>
                  <a:gd name="T3" fmla="*/ 0 h 61"/>
                  <a:gd name="T4" fmla="*/ 0 w 20"/>
                  <a:gd name="T5" fmla="*/ 0 h 61"/>
                  <a:gd name="T6" fmla="*/ 0 w 20"/>
                  <a:gd name="T7" fmla="*/ 0 h 61"/>
                  <a:gd name="T8" fmla="*/ 0 w 20"/>
                  <a:gd name="T9" fmla="*/ 0 h 61"/>
                  <a:gd name="T10" fmla="*/ 0 w 20"/>
                  <a:gd name="T11" fmla="*/ 0 h 61"/>
                  <a:gd name="T12" fmla="*/ 0 w 20"/>
                  <a:gd name="T13" fmla="*/ 0 h 61"/>
                  <a:gd name="T14" fmla="*/ 0 w 20"/>
                  <a:gd name="T15" fmla="*/ 0 h 61"/>
                  <a:gd name="T16" fmla="*/ 0 w 20"/>
                  <a:gd name="T17" fmla="*/ 0 h 61"/>
                  <a:gd name="T18" fmla="*/ 0 w 20"/>
                  <a:gd name="T19" fmla="*/ 0 h 61"/>
                  <a:gd name="T20" fmla="*/ 0 w 20"/>
                  <a:gd name="T21" fmla="*/ 0 h 61"/>
                  <a:gd name="T22" fmla="*/ 0 w 20"/>
                  <a:gd name="T23" fmla="*/ 0 h 61"/>
                  <a:gd name="T24" fmla="*/ 0 w 20"/>
                  <a:gd name="T25" fmla="*/ 0 h 61"/>
                  <a:gd name="T26" fmla="*/ 0 w 20"/>
                  <a:gd name="T27" fmla="*/ 0 h 61"/>
                  <a:gd name="T28" fmla="*/ 0 w 20"/>
                  <a:gd name="T29" fmla="*/ 0 h 61"/>
                  <a:gd name="T30" fmla="*/ 0 w 20"/>
                  <a:gd name="T31" fmla="*/ 0 h 61"/>
                  <a:gd name="T32" fmla="*/ 0 w 20"/>
                  <a:gd name="T33" fmla="*/ 0 h 61"/>
                  <a:gd name="T34" fmla="*/ 0 w 20"/>
                  <a:gd name="T35" fmla="*/ 0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61"/>
                  <a:gd name="T56" fmla="*/ 20 w 20"/>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61">
                    <a:moveTo>
                      <a:pt x="0" y="0"/>
                    </a:moveTo>
                    <a:lnTo>
                      <a:pt x="5" y="3"/>
                    </a:lnTo>
                    <a:lnTo>
                      <a:pt x="9" y="7"/>
                    </a:lnTo>
                    <a:lnTo>
                      <a:pt x="13" y="12"/>
                    </a:lnTo>
                    <a:lnTo>
                      <a:pt x="16" y="16"/>
                    </a:lnTo>
                    <a:lnTo>
                      <a:pt x="17" y="20"/>
                    </a:lnTo>
                    <a:lnTo>
                      <a:pt x="18" y="24"/>
                    </a:lnTo>
                    <a:lnTo>
                      <a:pt x="20" y="28"/>
                    </a:lnTo>
                    <a:lnTo>
                      <a:pt x="20" y="33"/>
                    </a:lnTo>
                    <a:lnTo>
                      <a:pt x="20" y="38"/>
                    </a:lnTo>
                    <a:lnTo>
                      <a:pt x="18" y="44"/>
                    </a:lnTo>
                    <a:lnTo>
                      <a:pt x="16" y="48"/>
                    </a:lnTo>
                    <a:lnTo>
                      <a:pt x="14" y="51"/>
                    </a:lnTo>
                    <a:lnTo>
                      <a:pt x="12" y="55"/>
                    </a:lnTo>
                    <a:lnTo>
                      <a:pt x="8" y="58"/>
                    </a:lnTo>
                    <a:lnTo>
                      <a:pt x="5" y="59"/>
                    </a:lnTo>
                    <a:lnTo>
                      <a:pt x="0" y="61"/>
                    </a:lnTo>
                    <a:lnTo>
                      <a:pt x="0" y="0"/>
                    </a:lnTo>
                    <a:close/>
                  </a:path>
                </a:pathLst>
              </a:custGeom>
              <a:solidFill>
                <a:srgbClr val="FFC43D"/>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grpSp>
        <p:sp>
          <p:nvSpPr>
            <p:cNvPr id="20" name="Rectangle 19"/>
            <p:cNvSpPr>
              <a:spLocks noChangeArrowheads="1"/>
            </p:cNvSpPr>
            <p:nvPr/>
          </p:nvSpPr>
          <p:spPr bwMode="auto">
            <a:xfrm>
              <a:off x="3356753" y="3124200"/>
              <a:ext cx="2170113" cy="336550"/>
            </a:xfrm>
            <a:prstGeom prst="rect">
              <a:avLst/>
            </a:prstGeom>
            <a:noFill/>
            <a:ln w="9525">
              <a:noFill/>
              <a:miter lim="800000"/>
              <a:headEnd/>
              <a:tailEnd/>
            </a:ln>
          </p:spPr>
          <p:txBody>
            <a:bodyPr>
              <a:spAutoFit/>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pPr algn="l" eaLnBrk="1" hangingPunct="1"/>
              <a:r>
                <a:rPr lang="en-US" sz="1600" b="1" dirty="0">
                  <a:latin typeface="Century Gothic" pitchFamily="34" charset="0"/>
                </a:rPr>
                <a:t>The IPERS Trust Fund</a:t>
              </a:r>
            </a:p>
          </p:txBody>
        </p:sp>
        <p:sp>
          <p:nvSpPr>
            <p:cNvPr id="21" name="AutoShape 111"/>
            <p:cNvSpPr>
              <a:spLocks noChangeArrowheads="1"/>
            </p:cNvSpPr>
            <p:nvPr/>
          </p:nvSpPr>
          <p:spPr bwMode="auto">
            <a:xfrm>
              <a:off x="2741613" y="2057400"/>
              <a:ext cx="685800" cy="533400"/>
            </a:xfrm>
            <a:prstGeom prst="rightArrow">
              <a:avLst>
                <a:gd name="adj1" fmla="val 50000"/>
                <a:gd name="adj2" fmla="val 32143"/>
              </a:avLst>
            </a:prstGeom>
            <a:solidFill>
              <a:schemeClr val="hlink"/>
            </a:solidFill>
            <a:ln w="9525">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22" name="AutoShape 112"/>
            <p:cNvSpPr>
              <a:spLocks noChangeArrowheads="1"/>
            </p:cNvSpPr>
            <p:nvPr/>
          </p:nvSpPr>
          <p:spPr bwMode="auto">
            <a:xfrm>
              <a:off x="5484813" y="2057400"/>
              <a:ext cx="685800" cy="533400"/>
            </a:xfrm>
            <a:prstGeom prst="rightArrow">
              <a:avLst>
                <a:gd name="adj1" fmla="val 50000"/>
                <a:gd name="adj2" fmla="val 32143"/>
              </a:avLst>
            </a:prstGeom>
            <a:solidFill>
              <a:schemeClr val="hlink"/>
            </a:solidFill>
            <a:ln w="9525">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grpSp>
          <p:nvGrpSpPr>
            <p:cNvPr id="72" name="Group 71"/>
            <p:cNvGrpSpPr>
              <a:grpSpLocks/>
            </p:cNvGrpSpPr>
            <p:nvPr/>
          </p:nvGrpSpPr>
          <p:grpSpPr bwMode="auto">
            <a:xfrm>
              <a:off x="4215921" y="2383442"/>
              <a:ext cx="445840" cy="441322"/>
              <a:chOff x="2064" y="2160"/>
              <a:chExt cx="623" cy="473"/>
            </a:xfrm>
          </p:grpSpPr>
          <p:sp>
            <p:nvSpPr>
              <p:cNvPr id="73" name="Freeform 72"/>
              <p:cNvSpPr>
                <a:spLocks/>
              </p:cNvSpPr>
              <p:nvPr/>
            </p:nvSpPr>
            <p:spPr bwMode="auto">
              <a:xfrm>
                <a:off x="2287" y="2160"/>
                <a:ext cx="0" cy="38"/>
              </a:xfrm>
              <a:custGeom>
                <a:avLst/>
                <a:gdLst>
                  <a:gd name="T0" fmla="*/ 0 w 3"/>
                  <a:gd name="T1" fmla="*/ 0 h 193"/>
                  <a:gd name="T2" fmla="*/ 0 w 3"/>
                  <a:gd name="T3" fmla="*/ 0 h 193"/>
                  <a:gd name="T4" fmla="*/ 0 w 3"/>
                  <a:gd name="T5" fmla="*/ 0 h 193"/>
                  <a:gd name="T6" fmla="*/ 0 w 3"/>
                  <a:gd name="T7" fmla="*/ 0 h 193"/>
                  <a:gd name="T8" fmla="*/ 0 w 3"/>
                  <a:gd name="T9" fmla="*/ 0 h 193"/>
                  <a:gd name="T10" fmla="*/ 0 w 3"/>
                  <a:gd name="T11" fmla="*/ 0 h 193"/>
                  <a:gd name="T12" fmla="*/ 0 w 3"/>
                  <a:gd name="T13" fmla="*/ 0 h 193"/>
                  <a:gd name="T14" fmla="*/ 0 w 3"/>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193"/>
                  <a:gd name="T26" fmla="*/ 0 w 3"/>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193">
                    <a:moveTo>
                      <a:pt x="3" y="0"/>
                    </a:moveTo>
                    <a:lnTo>
                      <a:pt x="0" y="0"/>
                    </a:lnTo>
                    <a:lnTo>
                      <a:pt x="0" y="190"/>
                    </a:lnTo>
                    <a:lnTo>
                      <a:pt x="1" y="191"/>
                    </a:lnTo>
                    <a:lnTo>
                      <a:pt x="2" y="191"/>
                    </a:lnTo>
                    <a:lnTo>
                      <a:pt x="3" y="193"/>
                    </a:lnTo>
                    <a:lnTo>
                      <a:pt x="3" y="0"/>
                    </a:lnTo>
                    <a:close/>
                  </a:path>
                </a:pathLst>
              </a:custGeom>
              <a:solidFill>
                <a:srgbClr val="FFC43D"/>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74" name="Freeform 73"/>
              <p:cNvSpPr>
                <a:spLocks/>
              </p:cNvSpPr>
              <p:nvPr/>
            </p:nvSpPr>
            <p:spPr bwMode="auto">
              <a:xfrm>
                <a:off x="2287" y="2198"/>
                <a:ext cx="0" cy="8"/>
              </a:xfrm>
              <a:custGeom>
                <a:avLst/>
                <a:gdLst>
                  <a:gd name="T0" fmla="*/ 0 w 3"/>
                  <a:gd name="T1" fmla="*/ 0 h 44"/>
                  <a:gd name="T2" fmla="*/ 0 w 3"/>
                  <a:gd name="T3" fmla="*/ 0 h 44"/>
                  <a:gd name="T4" fmla="*/ 0 w 3"/>
                  <a:gd name="T5" fmla="*/ 0 h 44"/>
                  <a:gd name="T6" fmla="*/ 0 w 3"/>
                  <a:gd name="T7" fmla="*/ 0 h 44"/>
                  <a:gd name="T8" fmla="*/ 0 w 3"/>
                  <a:gd name="T9" fmla="*/ 0 h 44"/>
                  <a:gd name="T10" fmla="*/ 0 w 3"/>
                  <a:gd name="T11" fmla="*/ 0 h 44"/>
                  <a:gd name="T12" fmla="*/ 0 w 3"/>
                  <a:gd name="T13" fmla="*/ 0 h 44"/>
                  <a:gd name="T14" fmla="*/ 0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0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4"/>
                    </a:moveTo>
                    <a:lnTo>
                      <a:pt x="3" y="3"/>
                    </a:lnTo>
                    <a:lnTo>
                      <a:pt x="2" y="1"/>
                    </a:lnTo>
                    <a:lnTo>
                      <a:pt x="1" y="1"/>
                    </a:lnTo>
                    <a:lnTo>
                      <a:pt x="0" y="0"/>
                    </a:lnTo>
                    <a:lnTo>
                      <a:pt x="0" y="44"/>
                    </a:lnTo>
                    <a:lnTo>
                      <a:pt x="3" y="44"/>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75" name="Freeform 74"/>
              <p:cNvSpPr>
                <a:spLocks/>
              </p:cNvSpPr>
              <p:nvPr/>
            </p:nvSpPr>
            <p:spPr bwMode="auto">
              <a:xfrm>
                <a:off x="2325" y="2224"/>
                <a:ext cx="1" cy="10"/>
              </a:xfrm>
              <a:custGeom>
                <a:avLst/>
                <a:gdLst>
                  <a:gd name="T0" fmla="*/ 0 w 4"/>
                  <a:gd name="T1" fmla="*/ 0 h 54"/>
                  <a:gd name="T2" fmla="*/ 0 w 4"/>
                  <a:gd name="T3" fmla="*/ 0 h 54"/>
                  <a:gd name="T4" fmla="*/ 0 w 4"/>
                  <a:gd name="T5" fmla="*/ 0 h 54"/>
                  <a:gd name="T6" fmla="*/ 0 w 4"/>
                  <a:gd name="T7" fmla="*/ 0 h 54"/>
                  <a:gd name="T8" fmla="*/ 0 w 4"/>
                  <a:gd name="T9" fmla="*/ 0 h 54"/>
                  <a:gd name="T10" fmla="*/ 0 w 4"/>
                  <a:gd name="T11" fmla="*/ 0 h 54"/>
                  <a:gd name="T12" fmla="*/ 0 w 4"/>
                  <a:gd name="T13" fmla="*/ 0 h 54"/>
                  <a:gd name="T14" fmla="*/ 0 w 4"/>
                  <a:gd name="T15" fmla="*/ 0 h 5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54"/>
                  <a:gd name="T26" fmla="*/ 4 w 4"/>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54">
                    <a:moveTo>
                      <a:pt x="4" y="54"/>
                    </a:moveTo>
                    <a:lnTo>
                      <a:pt x="4" y="4"/>
                    </a:lnTo>
                    <a:lnTo>
                      <a:pt x="3" y="3"/>
                    </a:lnTo>
                    <a:lnTo>
                      <a:pt x="3" y="2"/>
                    </a:lnTo>
                    <a:lnTo>
                      <a:pt x="2" y="2"/>
                    </a:lnTo>
                    <a:lnTo>
                      <a:pt x="0" y="0"/>
                    </a:lnTo>
                    <a:lnTo>
                      <a:pt x="0" y="54"/>
                    </a:lnTo>
                    <a:lnTo>
                      <a:pt x="4" y="54"/>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76" name="Freeform 75"/>
              <p:cNvSpPr>
                <a:spLocks/>
              </p:cNvSpPr>
              <p:nvPr/>
            </p:nvSpPr>
            <p:spPr bwMode="auto">
              <a:xfrm>
                <a:off x="2363" y="2410"/>
                <a:ext cx="1" cy="123"/>
              </a:xfrm>
              <a:custGeom>
                <a:avLst/>
                <a:gdLst>
                  <a:gd name="T0" fmla="*/ 0 w 3"/>
                  <a:gd name="T1" fmla="*/ 0 h 626"/>
                  <a:gd name="T2" fmla="*/ 0 w 3"/>
                  <a:gd name="T3" fmla="*/ 0 h 626"/>
                  <a:gd name="T4" fmla="*/ 0 w 3"/>
                  <a:gd name="T5" fmla="*/ 0 h 626"/>
                  <a:gd name="T6" fmla="*/ 0 w 3"/>
                  <a:gd name="T7" fmla="*/ 0 h 626"/>
                  <a:gd name="T8" fmla="*/ 0 w 3"/>
                  <a:gd name="T9" fmla="*/ 0 h 626"/>
                  <a:gd name="T10" fmla="*/ 0 60000 65536"/>
                  <a:gd name="T11" fmla="*/ 0 60000 65536"/>
                  <a:gd name="T12" fmla="*/ 0 60000 65536"/>
                  <a:gd name="T13" fmla="*/ 0 60000 65536"/>
                  <a:gd name="T14" fmla="*/ 0 60000 65536"/>
                  <a:gd name="T15" fmla="*/ 0 w 3"/>
                  <a:gd name="T16" fmla="*/ 0 h 626"/>
                  <a:gd name="T17" fmla="*/ 3 w 3"/>
                  <a:gd name="T18" fmla="*/ 626 h 626"/>
                </a:gdLst>
                <a:ahLst/>
                <a:cxnLst>
                  <a:cxn ang="T10">
                    <a:pos x="T0" y="T1"/>
                  </a:cxn>
                  <a:cxn ang="T11">
                    <a:pos x="T2" y="T3"/>
                  </a:cxn>
                  <a:cxn ang="T12">
                    <a:pos x="T4" y="T5"/>
                  </a:cxn>
                  <a:cxn ang="T13">
                    <a:pos x="T6" y="T7"/>
                  </a:cxn>
                  <a:cxn ang="T14">
                    <a:pos x="T8" y="T9"/>
                  </a:cxn>
                </a:cxnLst>
                <a:rect l="T15" t="T16" r="T17" b="T18"/>
                <a:pathLst>
                  <a:path w="3" h="626">
                    <a:moveTo>
                      <a:pt x="0" y="626"/>
                    </a:moveTo>
                    <a:lnTo>
                      <a:pt x="3" y="626"/>
                    </a:lnTo>
                    <a:lnTo>
                      <a:pt x="3" y="0"/>
                    </a:lnTo>
                    <a:lnTo>
                      <a:pt x="0" y="5"/>
                    </a:lnTo>
                    <a:lnTo>
                      <a:pt x="0" y="626"/>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77" name="Freeform 76"/>
              <p:cNvSpPr>
                <a:spLocks/>
              </p:cNvSpPr>
              <p:nvPr/>
            </p:nvSpPr>
            <p:spPr bwMode="auto">
              <a:xfrm>
                <a:off x="2363" y="2160"/>
                <a:ext cx="1" cy="104"/>
              </a:xfrm>
              <a:custGeom>
                <a:avLst/>
                <a:gdLst>
                  <a:gd name="T0" fmla="*/ 0 w 3"/>
                  <a:gd name="T1" fmla="*/ 0 h 526"/>
                  <a:gd name="T2" fmla="*/ 0 w 3"/>
                  <a:gd name="T3" fmla="*/ 0 h 526"/>
                  <a:gd name="T4" fmla="*/ 0 w 3"/>
                  <a:gd name="T5" fmla="*/ 0 h 526"/>
                  <a:gd name="T6" fmla="*/ 0 w 3"/>
                  <a:gd name="T7" fmla="*/ 0 h 526"/>
                  <a:gd name="T8" fmla="*/ 0 w 3"/>
                  <a:gd name="T9" fmla="*/ 0 h 526"/>
                  <a:gd name="T10" fmla="*/ 0 w 3"/>
                  <a:gd name="T11" fmla="*/ 0 h 526"/>
                  <a:gd name="T12" fmla="*/ 0 w 3"/>
                  <a:gd name="T13" fmla="*/ 0 h 526"/>
                  <a:gd name="T14" fmla="*/ 0 w 3"/>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26"/>
                  <a:gd name="T26" fmla="*/ 3 w 3"/>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26">
                    <a:moveTo>
                      <a:pt x="3" y="0"/>
                    </a:moveTo>
                    <a:lnTo>
                      <a:pt x="0" y="0"/>
                    </a:lnTo>
                    <a:lnTo>
                      <a:pt x="0" y="519"/>
                    </a:lnTo>
                    <a:lnTo>
                      <a:pt x="1" y="520"/>
                    </a:lnTo>
                    <a:lnTo>
                      <a:pt x="2" y="522"/>
                    </a:lnTo>
                    <a:lnTo>
                      <a:pt x="2" y="525"/>
                    </a:lnTo>
                    <a:lnTo>
                      <a:pt x="3" y="526"/>
                    </a:lnTo>
                    <a:lnTo>
                      <a:pt x="3" y="0"/>
                    </a:lnTo>
                    <a:close/>
                  </a:path>
                </a:pathLst>
              </a:custGeom>
              <a:solidFill>
                <a:srgbClr val="FFC43D"/>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78" name="Freeform 77"/>
              <p:cNvSpPr>
                <a:spLocks/>
              </p:cNvSpPr>
              <p:nvPr/>
            </p:nvSpPr>
            <p:spPr bwMode="auto">
              <a:xfrm>
                <a:off x="2363" y="2384"/>
                <a:ext cx="1" cy="27"/>
              </a:xfrm>
              <a:custGeom>
                <a:avLst/>
                <a:gdLst>
                  <a:gd name="T0" fmla="*/ 0 w 3"/>
                  <a:gd name="T1" fmla="*/ 0 h 136"/>
                  <a:gd name="T2" fmla="*/ 0 w 3"/>
                  <a:gd name="T3" fmla="*/ 0 h 136"/>
                  <a:gd name="T4" fmla="*/ 0 w 3"/>
                  <a:gd name="T5" fmla="*/ 0 h 136"/>
                  <a:gd name="T6" fmla="*/ 0 w 3"/>
                  <a:gd name="T7" fmla="*/ 0 h 136"/>
                  <a:gd name="T8" fmla="*/ 0 w 3"/>
                  <a:gd name="T9" fmla="*/ 0 h 136"/>
                  <a:gd name="T10" fmla="*/ 0 60000 65536"/>
                  <a:gd name="T11" fmla="*/ 0 60000 65536"/>
                  <a:gd name="T12" fmla="*/ 0 60000 65536"/>
                  <a:gd name="T13" fmla="*/ 0 60000 65536"/>
                  <a:gd name="T14" fmla="*/ 0 60000 65536"/>
                  <a:gd name="T15" fmla="*/ 0 w 3"/>
                  <a:gd name="T16" fmla="*/ 0 h 136"/>
                  <a:gd name="T17" fmla="*/ 3 w 3"/>
                  <a:gd name="T18" fmla="*/ 136 h 136"/>
                </a:gdLst>
                <a:ahLst/>
                <a:cxnLst>
                  <a:cxn ang="T10">
                    <a:pos x="T0" y="T1"/>
                  </a:cxn>
                  <a:cxn ang="T11">
                    <a:pos x="T2" y="T3"/>
                  </a:cxn>
                  <a:cxn ang="T12">
                    <a:pos x="T4" y="T5"/>
                  </a:cxn>
                  <a:cxn ang="T13">
                    <a:pos x="T6" y="T7"/>
                  </a:cxn>
                  <a:cxn ang="T14">
                    <a:pos x="T8" y="T9"/>
                  </a:cxn>
                </a:cxnLst>
                <a:rect l="T15" t="T16" r="T17" b="T18"/>
                <a:pathLst>
                  <a:path w="3" h="136">
                    <a:moveTo>
                      <a:pt x="0" y="136"/>
                    </a:moveTo>
                    <a:lnTo>
                      <a:pt x="3" y="131"/>
                    </a:lnTo>
                    <a:lnTo>
                      <a:pt x="3" y="0"/>
                    </a:lnTo>
                    <a:lnTo>
                      <a:pt x="0" y="0"/>
                    </a:lnTo>
                    <a:lnTo>
                      <a:pt x="0" y="136"/>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79" name="Freeform 78"/>
              <p:cNvSpPr>
                <a:spLocks/>
              </p:cNvSpPr>
              <p:nvPr/>
            </p:nvSpPr>
            <p:spPr bwMode="auto">
              <a:xfrm>
                <a:off x="2363" y="2262"/>
                <a:ext cx="1" cy="2"/>
              </a:xfrm>
              <a:custGeom>
                <a:avLst/>
                <a:gdLst>
                  <a:gd name="T0" fmla="*/ 0 w 3"/>
                  <a:gd name="T1" fmla="*/ 0 h 8"/>
                  <a:gd name="T2" fmla="*/ 0 w 3"/>
                  <a:gd name="T3" fmla="*/ 0 h 8"/>
                  <a:gd name="T4" fmla="*/ 0 w 3"/>
                  <a:gd name="T5" fmla="*/ 0 h 8"/>
                  <a:gd name="T6" fmla="*/ 0 w 3"/>
                  <a:gd name="T7" fmla="*/ 0 h 8"/>
                  <a:gd name="T8" fmla="*/ 0 w 3"/>
                  <a:gd name="T9" fmla="*/ 0 h 8"/>
                  <a:gd name="T10" fmla="*/ 0 w 3"/>
                  <a:gd name="T11" fmla="*/ 0 h 8"/>
                  <a:gd name="T12" fmla="*/ 0 w 3"/>
                  <a:gd name="T13" fmla="*/ 0 h 8"/>
                  <a:gd name="T14" fmla="*/ 0 w 3"/>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8"/>
                  <a:gd name="T26" fmla="*/ 3 w 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8">
                    <a:moveTo>
                      <a:pt x="3" y="8"/>
                    </a:moveTo>
                    <a:lnTo>
                      <a:pt x="3" y="7"/>
                    </a:lnTo>
                    <a:lnTo>
                      <a:pt x="2" y="6"/>
                    </a:lnTo>
                    <a:lnTo>
                      <a:pt x="2" y="3"/>
                    </a:lnTo>
                    <a:lnTo>
                      <a:pt x="1" y="1"/>
                    </a:lnTo>
                    <a:lnTo>
                      <a:pt x="0" y="0"/>
                    </a:lnTo>
                    <a:lnTo>
                      <a:pt x="0" y="8"/>
                    </a:lnTo>
                    <a:lnTo>
                      <a:pt x="3" y="8"/>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80" name="Freeform 79"/>
              <p:cNvSpPr>
                <a:spLocks/>
              </p:cNvSpPr>
              <p:nvPr/>
            </p:nvSpPr>
            <p:spPr bwMode="auto">
              <a:xfrm>
                <a:off x="2518" y="2534"/>
                <a:ext cx="1" cy="28"/>
              </a:xfrm>
              <a:custGeom>
                <a:avLst/>
                <a:gdLst>
                  <a:gd name="T0" fmla="*/ 0 w 3"/>
                  <a:gd name="T1" fmla="*/ 0 h 145"/>
                  <a:gd name="T2" fmla="*/ 0 w 3"/>
                  <a:gd name="T3" fmla="*/ 0 h 145"/>
                  <a:gd name="T4" fmla="*/ 0 w 3"/>
                  <a:gd name="T5" fmla="*/ 0 h 145"/>
                  <a:gd name="T6" fmla="*/ 0 w 3"/>
                  <a:gd name="T7" fmla="*/ 0 h 145"/>
                  <a:gd name="T8" fmla="*/ 0 w 3"/>
                  <a:gd name="T9" fmla="*/ 0 h 145"/>
                  <a:gd name="T10" fmla="*/ 0 w 3"/>
                  <a:gd name="T11" fmla="*/ 0 h 145"/>
                  <a:gd name="T12" fmla="*/ 0 w 3"/>
                  <a:gd name="T13" fmla="*/ 0 h 145"/>
                  <a:gd name="T14" fmla="*/ 0 w 3"/>
                  <a:gd name="T15" fmla="*/ 0 h 1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145"/>
                  <a:gd name="T26" fmla="*/ 3 w 3"/>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145">
                    <a:moveTo>
                      <a:pt x="3" y="4"/>
                    </a:moveTo>
                    <a:lnTo>
                      <a:pt x="2" y="3"/>
                    </a:lnTo>
                    <a:lnTo>
                      <a:pt x="2" y="2"/>
                    </a:lnTo>
                    <a:lnTo>
                      <a:pt x="1" y="2"/>
                    </a:lnTo>
                    <a:lnTo>
                      <a:pt x="0" y="0"/>
                    </a:lnTo>
                    <a:lnTo>
                      <a:pt x="0" y="145"/>
                    </a:lnTo>
                    <a:lnTo>
                      <a:pt x="3" y="145"/>
                    </a:lnTo>
                    <a:lnTo>
                      <a:pt x="3" y="4"/>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81" name="Freeform 80"/>
              <p:cNvSpPr>
                <a:spLocks/>
              </p:cNvSpPr>
              <p:nvPr/>
            </p:nvSpPr>
            <p:spPr bwMode="auto">
              <a:xfrm>
                <a:off x="2673" y="2160"/>
                <a:ext cx="0" cy="473"/>
              </a:xfrm>
              <a:custGeom>
                <a:avLst/>
                <a:gdLst>
                  <a:gd name="T0" fmla="*/ 0 w 3"/>
                  <a:gd name="T1" fmla="*/ 0 h 2402"/>
                  <a:gd name="T2" fmla="*/ 0 w 3"/>
                  <a:gd name="T3" fmla="*/ 0 h 2402"/>
                  <a:gd name="T4" fmla="*/ 0 w 3"/>
                  <a:gd name="T5" fmla="*/ 1 h 2402"/>
                  <a:gd name="T6" fmla="*/ 0 w 3"/>
                  <a:gd name="T7" fmla="*/ 1 h 2402"/>
                  <a:gd name="T8" fmla="*/ 0 w 3"/>
                  <a:gd name="T9" fmla="*/ 1 h 2402"/>
                  <a:gd name="T10" fmla="*/ 0 w 3"/>
                  <a:gd name="T11" fmla="*/ 1 h 2402"/>
                  <a:gd name="T12" fmla="*/ 0 w 3"/>
                  <a:gd name="T13" fmla="*/ 1 h 2402"/>
                  <a:gd name="T14" fmla="*/ 0 w 3"/>
                  <a:gd name="T15" fmla="*/ 0 h 240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402"/>
                  <a:gd name="T26" fmla="*/ 0 w 3"/>
                  <a:gd name="T27" fmla="*/ 2402 h 24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402">
                    <a:moveTo>
                      <a:pt x="3" y="0"/>
                    </a:moveTo>
                    <a:lnTo>
                      <a:pt x="0" y="0"/>
                    </a:lnTo>
                    <a:lnTo>
                      <a:pt x="0" y="2399"/>
                    </a:lnTo>
                    <a:lnTo>
                      <a:pt x="1" y="2400"/>
                    </a:lnTo>
                    <a:lnTo>
                      <a:pt x="2" y="2400"/>
                    </a:lnTo>
                    <a:lnTo>
                      <a:pt x="3" y="2402"/>
                    </a:lnTo>
                    <a:lnTo>
                      <a:pt x="3" y="0"/>
                    </a:lnTo>
                    <a:close/>
                  </a:path>
                </a:pathLst>
              </a:custGeom>
              <a:solidFill>
                <a:srgbClr val="FFC43D"/>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82" name="Freeform 81"/>
              <p:cNvSpPr>
                <a:spLocks/>
              </p:cNvSpPr>
              <p:nvPr/>
            </p:nvSpPr>
            <p:spPr bwMode="auto">
              <a:xfrm>
                <a:off x="2415" y="2242"/>
                <a:ext cx="258" cy="200"/>
              </a:xfrm>
              <a:custGeom>
                <a:avLst/>
                <a:gdLst>
                  <a:gd name="T0" fmla="*/ 0 w 871"/>
                  <a:gd name="T1" fmla="*/ 0 h 1018"/>
                  <a:gd name="T2" fmla="*/ 2 w 871"/>
                  <a:gd name="T3" fmla="*/ 0 h 1018"/>
                  <a:gd name="T4" fmla="*/ 2 w 871"/>
                  <a:gd name="T5" fmla="*/ 0 h 1018"/>
                  <a:gd name="T6" fmla="*/ 2 w 871"/>
                  <a:gd name="T7" fmla="*/ 0 h 1018"/>
                  <a:gd name="T8" fmla="*/ 1 w 871"/>
                  <a:gd name="T9" fmla="*/ 0 h 1018"/>
                  <a:gd name="T10" fmla="*/ 1 w 871"/>
                  <a:gd name="T11" fmla="*/ 0 h 1018"/>
                  <a:gd name="T12" fmla="*/ 0 w 871"/>
                  <a:gd name="T13" fmla="*/ 0 h 1018"/>
                  <a:gd name="T14" fmla="*/ 0 w 871"/>
                  <a:gd name="T15" fmla="*/ 0 h 1018"/>
                  <a:gd name="T16" fmla="*/ 0 w 871"/>
                  <a:gd name="T17" fmla="*/ 0 h 1018"/>
                  <a:gd name="T18" fmla="*/ 0 w 871"/>
                  <a:gd name="T19" fmla="*/ 0 h 1018"/>
                  <a:gd name="T20" fmla="*/ 0 w 871"/>
                  <a:gd name="T21" fmla="*/ 0 h 1018"/>
                  <a:gd name="T22" fmla="*/ 0 w 871"/>
                  <a:gd name="T23" fmla="*/ 0 h 1018"/>
                  <a:gd name="T24" fmla="*/ 0 w 871"/>
                  <a:gd name="T25" fmla="*/ 0 h 1018"/>
                  <a:gd name="T26" fmla="*/ 0 w 871"/>
                  <a:gd name="T27" fmla="*/ 0 h 1018"/>
                  <a:gd name="T28" fmla="*/ 0 w 871"/>
                  <a:gd name="T29" fmla="*/ 0 h 1018"/>
                  <a:gd name="T30" fmla="*/ 0 w 871"/>
                  <a:gd name="T31" fmla="*/ 0 h 1018"/>
                  <a:gd name="T32" fmla="*/ 0 w 871"/>
                  <a:gd name="T33" fmla="*/ 0 h 1018"/>
                  <a:gd name="T34" fmla="*/ 0 w 871"/>
                  <a:gd name="T35" fmla="*/ 0 h 10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71"/>
                  <a:gd name="T55" fmla="*/ 0 h 1018"/>
                  <a:gd name="T56" fmla="*/ 871 w 871"/>
                  <a:gd name="T57" fmla="*/ 1018 h 10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71" h="1018">
                    <a:moveTo>
                      <a:pt x="157" y="1018"/>
                    </a:moveTo>
                    <a:lnTo>
                      <a:pt x="739" y="255"/>
                    </a:lnTo>
                    <a:lnTo>
                      <a:pt x="764" y="346"/>
                    </a:lnTo>
                    <a:lnTo>
                      <a:pt x="871" y="0"/>
                    </a:lnTo>
                    <a:lnTo>
                      <a:pt x="601" y="201"/>
                    </a:lnTo>
                    <a:lnTo>
                      <a:pt x="677" y="215"/>
                    </a:lnTo>
                    <a:lnTo>
                      <a:pt x="174" y="860"/>
                    </a:lnTo>
                    <a:lnTo>
                      <a:pt x="17" y="513"/>
                    </a:lnTo>
                    <a:lnTo>
                      <a:pt x="0" y="545"/>
                    </a:lnTo>
                    <a:lnTo>
                      <a:pt x="9" y="579"/>
                    </a:lnTo>
                    <a:lnTo>
                      <a:pt x="18" y="613"/>
                    </a:lnTo>
                    <a:lnTo>
                      <a:pt x="27" y="647"/>
                    </a:lnTo>
                    <a:lnTo>
                      <a:pt x="37" y="682"/>
                    </a:lnTo>
                    <a:lnTo>
                      <a:pt x="45" y="718"/>
                    </a:lnTo>
                    <a:lnTo>
                      <a:pt x="54" y="756"/>
                    </a:lnTo>
                    <a:lnTo>
                      <a:pt x="62" y="794"/>
                    </a:lnTo>
                    <a:lnTo>
                      <a:pt x="70" y="832"/>
                    </a:lnTo>
                    <a:lnTo>
                      <a:pt x="157" y="1018"/>
                    </a:lnTo>
                    <a:close/>
                  </a:path>
                </a:pathLst>
              </a:custGeom>
              <a:solidFill>
                <a:srgbClr val="B25B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83" name="Freeform 82"/>
              <p:cNvSpPr>
                <a:spLocks/>
              </p:cNvSpPr>
              <p:nvPr/>
            </p:nvSpPr>
            <p:spPr bwMode="auto">
              <a:xfrm>
                <a:off x="2136" y="2350"/>
                <a:ext cx="300" cy="207"/>
              </a:xfrm>
              <a:custGeom>
                <a:avLst/>
                <a:gdLst>
                  <a:gd name="T0" fmla="*/ 1 w 1017"/>
                  <a:gd name="T1" fmla="*/ 0 h 1057"/>
                  <a:gd name="T2" fmla="*/ 0 w 1017"/>
                  <a:gd name="T3" fmla="*/ 0 h 1057"/>
                  <a:gd name="T4" fmla="*/ 0 w 1017"/>
                  <a:gd name="T5" fmla="*/ 0 h 1057"/>
                  <a:gd name="T6" fmla="*/ 1 w 1017"/>
                  <a:gd name="T7" fmla="*/ 0 h 1057"/>
                  <a:gd name="T8" fmla="*/ 1 w 1017"/>
                  <a:gd name="T9" fmla="*/ 0 h 1057"/>
                  <a:gd name="T10" fmla="*/ 2 w 1017"/>
                  <a:gd name="T11" fmla="*/ 0 h 1057"/>
                  <a:gd name="T12" fmla="*/ 2 w 1017"/>
                  <a:gd name="T13" fmla="*/ 0 h 1057"/>
                  <a:gd name="T14" fmla="*/ 2 w 1017"/>
                  <a:gd name="T15" fmla="*/ 0 h 1057"/>
                  <a:gd name="T16" fmla="*/ 2 w 1017"/>
                  <a:gd name="T17" fmla="*/ 0 h 1057"/>
                  <a:gd name="T18" fmla="*/ 2 w 1017"/>
                  <a:gd name="T19" fmla="*/ 0 h 1057"/>
                  <a:gd name="T20" fmla="*/ 2 w 1017"/>
                  <a:gd name="T21" fmla="*/ 0 h 1057"/>
                  <a:gd name="T22" fmla="*/ 2 w 1017"/>
                  <a:gd name="T23" fmla="*/ 0 h 1057"/>
                  <a:gd name="T24" fmla="*/ 2 w 1017"/>
                  <a:gd name="T25" fmla="*/ 0 h 1057"/>
                  <a:gd name="T26" fmla="*/ 2 w 1017"/>
                  <a:gd name="T27" fmla="*/ 0 h 1057"/>
                  <a:gd name="T28" fmla="*/ 2 w 1017"/>
                  <a:gd name="T29" fmla="*/ 0 h 1057"/>
                  <a:gd name="T30" fmla="*/ 1 w 1017"/>
                  <a:gd name="T31" fmla="*/ 0 h 1057"/>
                  <a:gd name="T32" fmla="*/ 1 w 1017"/>
                  <a:gd name="T33" fmla="*/ 0 h 10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7"/>
                  <a:gd name="T52" fmla="*/ 0 h 1057"/>
                  <a:gd name="T53" fmla="*/ 1017 w 1017"/>
                  <a:gd name="T54" fmla="*/ 1057 h 10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7" h="1057">
                    <a:moveTo>
                      <a:pt x="482" y="260"/>
                    </a:moveTo>
                    <a:lnTo>
                      <a:pt x="0" y="1057"/>
                    </a:lnTo>
                    <a:lnTo>
                      <a:pt x="103" y="1057"/>
                    </a:lnTo>
                    <a:lnTo>
                      <a:pt x="465" y="463"/>
                    </a:lnTo>
                    <a:lnTo>
                      <a:pt x="589" y="845"/>
                    </a:lnTo>
                    <a:lnTo>
                      <a:pt x="956" y="161"/>
                    </a:lnTo>
                    <a:lnTo>
                      <a:pt x="1017" y="287"/>
                    </a:lnTo>
                    <a:lnTo>
                      <a:pt x="1009" y="249"/>
                    </a:lnTo>
                    <a:lnTo>
                      <a:pt x="1001" y="211"/>
                    </a:lnTo>
                    <a:lnTo>
                      <a:pt x="992" y="173"/>
                    </a:lnTo>
                    <a:lnTo>
                      <a:pt x="984" y="137"/>
                    </a:lnTo>
                    <a:lnTo>
                      <a:pt x="974" y="102"/>
                    </a:lnTo>
                    <a:lnTo>
                      <a:pt x="965" y="68"/>
                    </a:lnTo>
                    <a:lnTo>
                      <a:pt x="956" y="34"/>
                    </a:lnTo>
                    <a:lnTo>
                      <a:pt x="947" y="0"/>
                    </a:lnTo>
                    <a:lnTo>
                      <a:pt x="597" y="623"/>
                    </a:lnTo>
                    <a:lnTo>
                      <a:pt x="482" y="260"/>
                    </a:lnTo>
                    <a:close/>
                  </a:path>
                </a:pathLst>
              </a:custGeom>
              <a:solidFill>
                <a:srgbClr val="4263BA"/>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84" name="Freeform 83"/>
              <p:cNvSpPr>
                <a:spLocks/>
              </p:cNvSpPr>
              <p:nvPr/>
            </p:nvSpPr>
            <p:spPr bwMode="auto">
              <a:xfrm>
                <a:off x="2612" y="2493"/>
                <a:ext cx="25" cy="28"/>
              </a:xfrm>
              <a:custGeom>
                <a:avLst/>
                <a:gdLst>
                  <a:gd name="T0" fmla="*/ 0 w 82"/>
                  <a:gd name="T1" fmla="*/ 0 h 142"/>
                  <a:gd name="T2" fmla="*/ 0 w 82"/>
                  <a:gd name="T3" fmla="*/ 0 h 142"/>
                  <a:gd name="T4" fmla="*/ 0 w 82"/>
                  <a:gd name="T5" fmla="*/ 0 h 142"/>
                  <a:gd name="T6" fmla="*/ 0 w 82"/>
                  <a:gd name="T7" fmla="*/ 0 h 142"/>
                  <a:gd name="T8" fmla="*/ 0 w 82"/>
                  <a:gd name="T9" fmla="*/ 0 h 142"/>
                  <a:gd name="T10" fmla="*/ 0 w 82"/>
                  <a:gd name="T11" fmla="*/ 0 h 142"/>
                  <a:gd name="T12" fmla="*/ 0 w 82"/>
                  <a:gd name="T13" fmla="*/ 0 h 142"/>
                  <a:gd name="T14" fmla="*/ 0 w 82"/>
                  <a:gd name="T15" fmla="*/ 0 h 142"/>
                  <a:gd name="T16" fmla="*/ 0 w 82"/>
                  <a:gd name="T17" fmla="*/ 0 h 142"/>
                  <a:gd name="T18" fmla="*/ 0 w 82"/>
                  <a:gd name="T19" fmla="*/ 0 h 142"/>
                  <a:gd name="T20" fmla="*/ 0 w 82"/>
                  <a:gd name="T21" fmla="*/ 0 h 142"/>
                  <a:gd name="T22" fmla="*/ 0 w 82"/>
                  <a:gd name="T23" fmla="*/ 0 h 142"/>
                  <a:gd name="T24" fmla="*/ 0 w 82"/>
                  <a:gd name="T25" fmla="*/ 0 h 142"/>
                  <a:gd name="T26" fmla="*/ 0 w 82"/>
                  <a:gd name="T27" fmla="*/ 0 h 142"/>
                  <a:gd name="T28" fmla="*/ 0 w 82"/>
                  <a:gd name="T29" fmla="*/ 0 h 142"/>
                  <a:gd name="T30" fmla="*/ 0 w 82"/>
                  <a:gd name="T31" fmla="*/ 0 h 142"/>
                  <a:gd name="T32" fmla="*/ 0 w 82"/>
                  <a:gd name="T33" fmla="*/ 0 h 142"/>
                  <a:gd name="T34" fmla="*/ 0 w 82"/>
                  <a:gd name="T35" fmla="*/ 0 h 142"/>
                  <a:gd name="T36" fmla="*/ 0 w 82"/>
                  <a:gd name="T37" fmla="*/ 0 h 142"/>
                  <a:gd name="T38" fmla="*/ 0 w 82"/>
                  <a:gd name="T39" fmla="*/ 0 h 142"/>
                  <a:gd name="T40" fmla="*/ 0 w 82"/>
                  <a:gd name="T41" fmla="*/ 0 h 142"/>
                  <a:gd name="T42" fmla="*/ 0 w 82"/>
                  <a:gd name="T43" fmla="*/ 0 h 142"/>
                  <a:gd name="T44" fmla="*/ 0 w 82"/>
                  <a:gd name="T45" fmla="*/ 0 h 142"/>
                  <a:gd name="T46" fmla="*/ 0 w 82"/>
                  <a:gd name="T47" fmla="*/ 0 h 142"/>
                  <a:gd name="T48" fmla="*/ 0 w 82"/>
                  <a:gd name="T49" fmla="*/ 0 h 142"/>
                  <a:gd name="T50" fmla="*/ 0 w 82"/>
                  <a:gd name="T51" fmla="*/ 0 h 142"/>
                  <a:gd name="T52" fmla="*/ 0 w 82"/>
                  <a:gd name="T53" fmla="*/ 0 h 142"/>
                  <a:gd name="T54" fmla="*/ 0 w 82"/>
                  <a:gd name="T55" fmla="*/ 0 h 142"/>
                  <a:gd name="T56" fmla="*/ 0 w 82"/>
                  <a:gd name="T57" fmla="*/ 0 h 142"/>
                  <a:gd name="T58" fmla="*/ 0 w 82"/>
                  <a:gd name="T59" fmla="*/ 0 h 142"/>
                  <a:gd name="T60" fmla="*/ 0 w 82"/>
                  <a:gd name="T61" fmla="*/ 0 h 142"/>
                  <a:gd name="T62" fmla="*/ 0 w 82"/>
                  <a:gd name="T63" fmla="*/ 0 h 142"/>
                  <a:gd name="T64" fmla="*/ 0 w 82"/>
                  <a:gd name="T65" fmla="*/ 0 h 142"/>
                  <a:gd name="T66" fmla="*/ 0 w 82"/>
                  <a:gd name="T67" fmla="*/ 0 h 142"/>
                  <a:gd name="T68" fmla="*/ 0 w 82"/>
                  <a:gd name="T69" fmla="*/ 0 h 142"/>
                  <a:gd name="T70" fmla="*/ 0 w 82"/>
                  <a:gd name="T71" fmla="*/ 0 h 142"/>
                  <a:gd name="T72" fmla="*/ 0 w 82"/>
                  <a:gd name="T73" fmla="*/ 0 h 142"/>
                  <a:gd name="T74" fmla="*/ 0 w 82"/>
                  <a:gd name="T75" fmla="*/ 0 h 142"/>
                  <a:gd name="T76" fmla="*/ 0 w 82"/>
                  <a:gd name="T77" fmla="*/ 0 h 142"/>
                  <a:gd name="T78" fmla="*/ 0 w 82"/>
                  <a:gd name="T79" fmla="*/ 0 h 142"/>
                  <a:gd name="T80" fmla="*/ 0 w 82"/>
                  <a:gd name="T81" fmla="*/ 0 h 142"/>
                  <a:gd name="T82" fmla="*/ 0 w 82"/>
                  <a:gd name="T83" fmla="*/ 0 h 142"/>
                  <a:gd name="T84" fmla="*/ 0 w 82"/>
                  <a:gd name="T85" fmla="*/ 0 h 142"/>
                  <a:gd name="T86" fmla="*/ 0 w 82"/>
                  <a:gd name="T87" fmla="*/ 0 h 142"/>
                  <a:gd name="T88" fmla="*/ 0 w 82"/>
                  <a:gd name="T89" fmla="*/ 0 h 142"/>
                  <a:gd name="T90" fmla="*/ 0 w 82"/>
                  <a:gd name="T91" fmla="*/ 0 h 142"/>
                  <a:gd name="T92" fmla="*/ 0 w 82"/>
                  <a:gd name="T93" fmla="*/ 0 h 142"/>
                  <a:gd name="T94" fmla="*/ 0 w 82"/>
                  <a:gd name="T95" fmla="*/ 0 h 142"/>
                  <a:gd name="T96" fmla="*/ 0 w 82"/>
                  <a:gd name="T97" fmla="*/ 0 h 1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2"/>
                  <a:gd name="T148" fmla="*/ 0 h 142"/>
                  <a:gd name="T149" fmla="*/ 82 w 82"/>
                  <a:gd name="T150" fmla="*/ 142 h 1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2" h="142">
                    <a:moveTo>
                      <a:pt x="19" y="8"/>
                    </a:moveTo>
                    <a:lnTo>
                      <a:pt x="15" y="12"/>
                    </a:lnTo>
                    <a:lnTo>
                      <a:pt x="10" y="18"/>
                    </a:lnTo>
                    <a:lnTo>
                      <a:pt x="7" y="25"/>
                    </a:lnTo>
                    <a:lnTo>
                      <a:pt x="4" y="32"/>
                    </a:lnTo>
                    <a:lnTo>
                      <a:pt x="3" y="40"/>
                    </a:lnTo>
                    <a:lnTo>
                      <a:pt x="1" y="50"/>
                    </a:lnTo>
                    <a:lnTo>
                      <a:pt x="0" y="60"/>
                    </a:lnTo>
                    <a:lnTo>
                      <a:pt x="0" y="71"/>
                    </a:lnTo>
                    <a:lnTo>
                      <a:pt x="0" y="83"/>
                    </a:lnTo>
                    <a:lnTo>
                      <a:pt x="1" y="92"/>
                    </a:lnTo>
                    <a:lnTo>
                      <a:pt x="2" y="101"/>
                    </a:lnTo>
                    <a:lnTo>
                      <a:pt x="4" y="109"/>
                    </a:lnTo>
                    <a:lnTo>
                      <a:pt x="7" y="116"/>
                    </a:lnTo>
                    <a:lnTo>
                      <a:pt x="10" y="123"/>
                    </a:lnTo>
                    <a:lnTo>
                      <a:pt x="14" y="129"/>
                    </a:lnTo>
                    <a:lnTo>
                      <a:pt x="18" y="133"/>
                    </a:lnTo>
                    <a:lnTo>
                      <a:pt x="24" y="137"/>
                    </a:lnTo>
                    <a:lnTo>
                      <a:pt x="28" y="139"/>
                    </a:lnTo>
                    <a:lnTo>
                      <a:pt x="34" y="142"/>
                    </a:lnTo>
                    <a:lnTo>
                      <a:pt x="41" y="142"/>
                    </a:lnTo>
                    <a:lnTo>
                      <a:pt x="48" y="142"/>
                    </a:lnTo>
                    <a:lnTo>
                      <a:pt x="54" y="139"/>
                    </a:lnTo>
                    <a:lnTo>
                      <a:pt x="58" y="137"/>
                    </a:lnTo>
                    <a:lnTo>
                      <a:pt x="63" y="133"/>
                    </a:lnTo>
                    <a:lnTo>
                      <a:pt x="67" y="129"/>
                    </a:lnTo>
                    <a:lnTo>
                      <a:pt x="72" y="123"/>
                    </a:lnTo>
                    <a:lnTo>
                      <a:pt x="74" y="116"/>
                    </a:lnTo>
                    <a:lnTo>
                      <a:pt x="76" y="109"/>
                    </a:lnTo>
                    <a:lnTo>
                      <a:pt x="79" y="101"/>
                    </a:lnTo>
                    <a:lnTo>
                      <a:pt x="81" y="92"/>
                    </a:lnTo>
                    <a:lnTo>
                      <a:pt x="82" y="81"/>
                    </a:lnTo>
                    <a:lnTo>
                      <a:pt x="82" y="70"/>
                    </a:lnTo>
                    <a:lnTo>
                      <a:pt x="82" y="59"/>
                    </a:lnTo>
                    <a:lnTo>
                      <a:pt x="81" y="49"/>
                    </a:lnTo>
                    <a:lnTo>
                      <a:pt x="79" y="40"/>
                    </a:lnTo>
                    <a:lnTo>
                      <a:pt x="76" y="32"/>
                    </a:lnTo>
                    <a:lnTo>
                      <a:pt x="74" y="25"/>
                    </a:lnTo>
                    <a:lnTo>
                      <a:pt x="72" y="18"/>
                    </a:lnTo>
                    <a:lnTo>
                      <a:pt x="67" y="12"/>
                    </a:lnTo>
                    <a:lnTo>
                      <a:pt x="63" y="8"/>
                    </a:lnTo>
                    <a:lnTo>
                      <a:pt x="58" y="4"/>
                    </a:lnTo>
                    <a:lnTo>
                      <a:pt x="54" y="1"/>
                    </a:lnTo>
                    <a:lnTo>
                      <a:pt x="48" y="0"/>
                    </a:lnTo>
                    <a:lnTo>
                      <a:pt x="41" y="0"/>
                    </a:lnTo>
                    <a:lnTo>
                      <a:pt x="34" y="0"/>
                    </a:lnTo>
                    <a:lnTo>
                      <a:pt x="28" y="1"/>
                    </a:lnTo>
                    <a:lnTo>
                      <a:pt x="24" y="4"/>
                    </a:lnTo>
                    <a:lnTo>
                      <a:pt x="19" y="8"/>
                    </a:lnTo>
                    <a:close/>
                  </a:path>
                </a:pathLst>
              </a:custGeom>
              <a:solidFill>
                <a:srgbClr val="4263BA"/>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85" name="Freeform 84"/>
              <p:cNvSpPr>
                <a:spLocks/>
              </p:cNvSpPr>
              <p:nvPr/>
            </p:nvSpPr>
            <p:spPr bwMode="auto">
              <a:xfrm>
                <a:off x="2620" y="2498"/>
                <a:ext cx="8" cy="18"/>
              </a:xfrm>
              <a:custGeom>
                <a:avLst/>
                <a:gdLst>
                  <a:gd name="T0" fmla="*/ 0 w 31"/>
                  <a:gd name="T1" fmla="*/ 0 h 90"/>
                  <a:gd name="T2" fmla="*/ 0 w 31"/>
                  <a:gd name="T3" fmla="*/ 0 h 90"/>
                  <a:gd name="T4" fmla="*/ 0 w 31"/>
                  <a:gd name="T5" fmla="*/ 0 h 90"/>
                  <a:gd name="T6" fmla="*/ 0 w 31"/>
                  <a:gd name="T7" fmla="*/ 0 h 90"/>
                  <a:gd name="T8" fmla="*/ 0 w 31"/>
                  <a:gd name="T9" fmla="*/ 0 h 90"/>
                  <a:gd name="T10" fmla="*/ 0 w 31"/>
                  <a:gd name="T11" fmla="*/ 0 h 90"/>
                  <a:gd name="T12" fmla="*/ 0 w 31"/>
                  <a:gd name="T13" fmla="*/ 0 h 90"/>
                  <a:gd name="T14" fmla="*/ 0 w 31"/>
                  <a:gd name="T15" fmla="*/ 0 h 90"/>
                  <a:gd name="T16" fmla="*/ 0 w 31"/>
                  <a:gd name="T17" fmla="*/ 0 h 90"/>
                  <a:gd name="T18" fmla="*/ 0 w 31"/>
                  <a:gd name="T19" fmla="*/ 0 h 90"/>
                  <a:gd name="T20" fmla="*/ 0 w 31"/>
                  <a:gd name="T21" fmla="*/ 0 h 90"/>
                  <a:gd name="T22" fmla="*/ 0 w 31"/>
                  <a:gd name="T23" fmla="*/ 0 h 90"/>
                  <a:gd name="T24" fmla="*/ 0 w 31"/>
                  <a:gd name="T25" fmla="*/ 0 h 90"/>
                  <a:gd name="T26" fmla="*/ 0 w 31"/>
                  <a:gd name="T27" fmla="*/ 0 h 90"/>
                  <a:gd name="T28" fmla="*/ 0 w 31"/>
                  <a:gd name="T29" fmla="*/ 0 h 90"/>
                  <a:gd name="T30" fmla="*/ 0 w 31"/>
                  <a:gd name="T31" fmla="*/ 0 h 90"/>
                  <a:gd name="T32" fmla="*/ 0 w 31"/>
                  <a:gd name="T33" fmla="*/ 0 h 90"/>
                  <a:gd name="T34" fmla="*/ 0 w 31"/>
                  <a:gd name="T35" fmla="*/ 0 h 90"/>
                  <a:gd name="T36" fmla="*/ 0 w 31"/>
                  <a:gd name="T37" fmla="*/ 0 h 90"/>
                  <a:gd name="T38" fmla="*/ 0 w 31"/>
                  <a:gd name="T39" fmla="*/ 0 h 90"/>
                  <a:gd name="T40" fmla="*/ 0 w 31"/>
                  <a:gd name="T41" fmla="*/ 0 h 90"/>
                  <a:gd name="T42" fmla="*/ 0 w 31"/>
                  <a:gd name="T43" fmla="*/ 0 h 90"/>
                  <a:gd name="T44" fmla="*/ 0 w 31"/>
                  <a:gd name="T45" fmla="*/ 0 h 90"/>
                  <a:gd name="T46" fmla="*/ 0 w 31"/>
                  <a:gd name="T47" fmla="*/ 0 h 90"/>
                  <a:gd name="T48" fmla="*/ 0 w 31"/>
                  <a:gd name="T49" fmla="*/ 0 h 90"/>
                  <a:gd name="T50" fmla="*/ 0 w 31"/>
                  <a:gd name="T51" fmla="*/ 0 h 90"/>
                  <a:gd name="T52" fmla="*/ 0 w 31"/>
                  <a:gd name="T53" fmla="*/ 0 h 90"/>
                  <a:gd name="T54" fmla="*/ 0 w 31"/>
                  <a:gd name="T55" fmla="*/ 0 h 90"/>
                  <a:gd name="T56" fmla="*/ 0 w 31"/>
                  <a:gd name="T57" fmla="*/ 0 h 90"/>
                  <a:gd name="T58" fmla="*/ 0 w 31"/>
                  <a:gd name="T59" fmla="*/ 0 h 90"/>
                  <a:gd name="T60" fmla="*/ 0 w 31"/>
                  <a:gd name="T61" fmla="*/ 0 h 90"/>
                  <a:gd name="T62" fmla="*/ 0 w 31"/>
                  <a:gd name="T63" fmla="*/ 0 h 90"/>
                  <a:gd name="T64" fmla="*/ 0 w 31"/>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90"/>
                  <a:gd name="T101" fmla="*/ 31 w 31"/>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90">
                    <a:moveTo>
                      <a:pt x="27" y="79"/>
                    </a:moveTo>
                    <a:lnTo>
                      <a:pt x="25" y="83"/>
                    </a:lnTo>
                    <a:lnTo>
                      <a:pt x="22" y="88"/>
                    </a:lnTo>
                    <a:lnTo>
                      <a:pt x="19" y="89"/>
                    </a:lnTo>
                    <a:lnTo>
                      <a:pt x="16" y="90"/>
                    </a:lnTo>
                    <a:lnTo>
                      <a:pt x="13" y="89"/>
                    </a:lnTo>
                    <a:lnTo>
                      <a:pt x="9" y="88"/>
                    </a:lnTo>
                    <a:lnTo>
                      <a:pt x="7" y="85"/>
                    </a:lnTo>
                    <a:lnTo>
                      <a:pt x="5" y="81"/>
                    </a:lnTo>
                    <a:lnTo>
                      <a:pt x="3" y="75"/>
                    </a:lnTo>
                    <a:lnTo>
                      <a:pt x="1" y="66"/>
                    </a:lnTo>
                    <a:lnTo>
                      <a:pt x="0" y="57"/>
                    </a:lnTo>
                    <a:lnTo>
                      <a:pt x="0" y="45"/>
                    </a:lnTo>
                    <a:lnTo>
                      <a:pt x="0" y="34"/>
                    </a:lnTo>
                    <a:lnTo>
                      <a:pt x="1" y="24"/>
                    </a:lnTo>
                    <a:lnTo>
                      <a:pt x="3" y="16"/>
                    </a:lnTo>
                    <a:lnTo>
                      <a:pt x="5" y="10"/>
                    </a:lnTo>
                    <a:lnTo>
                      <a:pt x="7" y="6"/>
                    </a:lnTo>
                    <a:lnTo>
                      <a:pt x="9" y="3"/>
                    </a:lnTo>
                    <a:lnTo>
                      <a:pt x="13" y="0"/>
                    </a:lnTo>
                    <a:lnTo>
                      <a:pt x="16" y="0"/>
                    </a:lnTo>
                    <a:lnTo>
                      <a:pt x="19" y="0"/>
                    </a:lnTo>
                    <a:lnTo>
                      <a:pt x="22" y="3"/>
                    </a:lnTo>
                    <a:lnTo>
                      <a:pt x="25" y="6"/>
                    </a:lnTo>
                    <a:lnTo>
                      <a:pt x="27" y="10"/>
                    </a:lnTo>
                    <a:lnTo>
                      <a:pt x="29" y="16"/>
                    </a:lnTo>
                    <a:lnTo>
                      <a:pt x="30" y="24"/>
                    </a:lnTo>
                    <a:lnTo>
                      <a:pt x="31" y="34"/>
                    </a:lnTo>
                    <a:lnTo>
                      <a:pt x="31" y="45"/>
                    </a:lnTo>
                    <a:lnTo>
                      <a:pt x="31" y="57"/>
                    </a:lnTo>
                    <a:lnTo>
                      <a:pt x="30" y="65"/>
                    </a:lnTo>
                    <a:lnTo>
                      <a:pt x="29" y="73"/>
                    </a:lnTo>
                    <a:lnTo>
                      <a:pt x="27" y="79"/>
                    </a:lnTo>
                    <a:close/>
                  </a:path>
                </a:pathLst>
              </a:custGeom>
              <a:solidFill>
                <a:srgbClr val="EFEF9E"/>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86" name="Freeform 85"/>
              <p:cNvSpPr>
                <a:spLocks/>
              </p:cNvSpPr>
              <p:nvPr/>
            </p:nvSpPr>
            <p:spPr bwMode="auto">
              <a:xfrm>
                <a:off x="2625" y="2493"/>
                <a:ext cx="33" cy="54"/>
              </a:xfrm>
              <a:custGeom>
                <a:avLst/>
                <a:gdLst>
                  <a:gd name="T0" fmla="*/ 0 w 112"/>
                  <a:gd name="T1" fmla="*/ 0 h 277"/>
                  <a:gd name="T2" fmla="*/ 0 w 112"/>
                  <a:gd name="T3" fmla="*/ 0 h 277"/>
                  <a:gd name="T4" fmla="*/ 0 w 112"/>
                  <a:gd name="T5" fmla="*/ 0 h 277"/>
                  <a:gd name="T6" fmla="*/ 0 w 112"/>
                  <a:gd name="T7" fmla="*/ 0 h 277"/>
                  <a:gd name="T8" fmla="*/ 0 w 112"/>
                  <a:gd name="T9" fmla="*/ 0 h 277"/>
                  <a:gd name="T10" fmla="*/ 0 60000 65536"/>
                  <a:gd name="T11" fmla="*/ 0 60000 65536"/>
                  <a:gd name="T12" fmla="*/ 0 60000 65536"/>
                  <a:gd name="T13" fmla="*/ 0 60000 65536"/>
                  <a:gd name="T14" fmla="*/ 0 60000 65536"/>
                  <a:gd name="T15" fmla="*/ 0 w 112"/>
                  <a:gd name="T16" fmla="*/ 0 h 277"/>
                  <a:gd name="T17" fmla="*/ 112 w 112"/>
                  <a:gd name="T18" fmla="*/ 277 h 277"/>
                </a:gdLst>
                <a:ahLst/>
                <a:cxnLst>
                  <a:cxn ang="T10">
                    <a:pos x="T0" y="T1"/>
                  </a:cxn>
                  <a:cxn ang="T11">
                    <a:pos x="T2" y="T3"/>
                  </a:cxn>
                  <a:cxn ang="T12">
                    <a:pos x="T4" y="T5"/>
                  </a:cxn>
                  <a:cxn ang="T13">
                    <a:pos x="T6" y="T7"/>
                  </a:cxn>
                  <a:cxn ang="T14">
                    <a:pos x="T8" y="T9"/>
                  </a:cxn>
                </a:cxnLst>
                <a:rect l="T15" t="T16" r="T17" b="T18"/>
                <a:pathLst>
                  <a:path w="112" h="277">
                    <a:moveTo>
                      <a:pt x="95" y="0"/>
                    </a:moveTo>
                    <a:lnTo>
                      <a:pt x="0" y="277"/>
                    </a:lnTo>
                    <a:lnTo>
                      <a:pt x="17" y="277"/>
                    </a:lnTo>
                    <a:lnTo>
                      <a:pt x="112" y="0"/>
                    </a:lnTo>
                    <a:lnTo>
                      <a:pt x="95" y="0"/>
                    </a:lnTo>
                    <a:close/>
                  </a:path>
                </a:pathLst>
              </a:custGeom>
              <a:solidFill>
                <a:srgbClr val="4263BA"/>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87" name="Freeform 86"/>
              <p:cNvSpPr>
                <a:spLocks/>
              </p:cNvSpPr>
              <p:nvPr/>
            </p:nvSpPr>
            <p:spPr bwMode="auto">
              <a:xfrm>
                <a:off x="2646" y="2520"/>
                <a:ext cx="24" cy="27"/>
              </a:xfrm>
              <a:custGeom>
                <a:avLst/>
                <a:gdLst>
                  <a:gd name="T0" fmla="*/ 0 w 83"/>
                  <a:gd name="T1" fmla="*/ 0 h 142"/>
                  <a:gd name="T2" fmla="*/ 0 w 83"/>
                  <a:gd name="T3" fmla="*/ 0 h 142"/>
                  <a:gd name="T4" fmla="*/ 0 w 83"/>
                  <a:gd name="T5" fmla="*/ 0 h 142"/>
                  <a:gd name="T6" fmla="*/ 0 w 83"/>
                  <a:gd name="T7" fmla="*/ 0 h 142"/>
                  <a:gd name="T8" fmla="*/ 0 w 83"/>
                  <a:gd name="T9" fmla="*/ 0 h 142"/>
                  <a:gd name="T10" fmla="*/ 0 w 83"/>
                  <a:gd name="T11" fmla="*/ 0 h 142"/>
                  <a:gd name="T12" fmla="*/ 0 w 83"/>
                  <a:gd name="T13" fmla="*/ 0 h 142"/>
                  <a:gd name="T14" fmla="*/ 0 w 83"/>
                  <a:gd name="T15" fmla="*/ 0 h 142"/>
                  <a:gd name="T16" fmla="*/ 0 w 83"/>
                  <a:gd name="T17" fmla="*/ 0 h 142"/>
                  <a:gd name="T18" fmla="*/ 0 w 83"/>
                  <a:gd name="T19" fmla="*/ 0 h 142"/>
                  <a:gd name="T20" fmla="*/ 0 w 83"/>
                  <a:gd name="T21" fmla="*/ 0 h 142"/>
                  <a:gd name="T22" fmla="*/ 0 w 83"/>
                  <a:gd name="T23" fmla="*/ 0 h 142"/>
                  <a:gd name="T24" fmla="*/ 0 w 83"/>
                  <a:gd name="T25" fmla="*/ 0 h 142"/>
                  <a:gd name="T26" fmla="*/ 0 w 83"/>
                  <a:gd name="T27" fmla="*/ 0 h 142"/>
                  <a:gd name="T28" fmla="*/ 0 w 83"/>
                  <a:gd name="T29" fmla="*/ 0 h 142"/>
                  <a:gd name="T30" fmla="*/ 0 w 83"/>
                  <a:gd name="T31" fmla="*/ 0 h 142"/>
                  <a:gd name="T32" fmla="*/ 0 w 83"/>
                  <a:gd name="T33" fmla="*/ 0 h 142"/>
                  <a:gd name="T34" fmla="*/ 0 w 83"/>
                  <a:gd name="T35" fmla="*/ 0 h 142"/>
                  <a:gd name="T36" fmla="*/ 0 w 83"/>
                  <a:gd name="T37" fmla="*/ 0 h 142"/>
                  <a:gd name="T38" fmla="*/ 0 w 83"/>
                  <a:gd name="T39" fmla="*/ 0 h 142"/>
                  <a:gd name="T40" fmla="*/ 0 w 83"/>
                  <a:gd name="T41" fmla="*/ 0 h 142"/>
                  <a:gd name="T42" fmla="*/ 0 w 83"/>
                  <a:gd name="T43" fmla="*/ 0 h 142"/>
                  <a:gd name="T44" fmla="*/ 0 w 83"/>
                  <a:gd name="T45" fmla="*/ 0 h 142"/>
                  <a:gd name="T46" fmla="*/ 0 w 83"/>
                  <a:gd name="T47" fmla="*/ 0 h 142"/>
                  <a:gd name="T48" fmla="*/ 0 w 83"/>
                  <a:gd name="T49" fmla="*/ 0 h 142"/>
                  <a:gd name="T50" fmla="*/ 0 w 83"/>
                  <a:gd name="T51" fmla="*/ 0 h 142"/>
                  <a:gd name="T52" fmla="*/ 0 w 83"/>
                  <a:gd name="T53" fmla="*/ 0 h 142"/>
                  <a:gd name="T54" fmla="*/ 0 w 83"/>
                  <a:gd name="T55" fmla="*/ 0 h 142"/>
                  <a:gd name="T56" fmla="*/ 0 w 83"/>
                  <a:gd name="T57" fmla="*/ 0 h 142"/>
                  <a:gd name="T58" fmla="*/ 0 w 83"/>
                  <a:gd name="T59" fmla="*/ 0 h 142"/>
                  <a:gd name="T60" fmla="*/ 0 w 83"/>
                  <a:gd name="T61" fmla="*/ 0 h 142"/>
                  <a:gd name="T62" fmla="*/ 0 w 83"/>
                  <a:gd name="T63" fmla="*/ 0 h 142"/>
                  <a:gd name="T64" fmla="*/ 0 w 83"/>
                  <a:gd name="T65" fmla="*/ 0 h 142"/>
                  <a:gd name="T66" fmla="*/ 0 w 83"/>
                  <a:gd name="T67" fmla="*/ 0 h 142"/>
                  <a:gd name="T68" fmla="*/ 0 w 83"/>
                  <a:gd name="T69" fmla="*/ 0 h 142"/>
                  <a:gd name="T70" fmla="*/ 0 w 83"/>
                  <a:gd name="T71" fmla="*/ 0 h 142"/>
                  <a:gd name="T72" fmla="*/ 0 w 83"/>
                  <a:gd name="T73" fmla="*/ 0 h 142"/>
                  <a:gd name="T74" fmla="*/ 0 w 83"/>
                  <a:gd name="T75" fmla="*/ 0 h 142"/>
                  <a:gd name="T76" fmla="*/ 0 w 83"/>
                  <a:gd name="T77" fmla="*/ 0 h 142"/>
                  <a:gd name="T78" fmla="*/ 0 w 83"/>
                  <a:gd name="T79" fmla="*/ 0 h 142"/>
                  <a:gd name="T80" fmla="*/ 0 w 83"/>
                  <a:gd name="T81" fmla="*/ 0 h 142"/>
                  <a:gd name="T82" fmla="*/ 0 w 83"/>
                  <a:gd name="T83" fmla="*/ 0 h 142"/>
                  <a:gd name="T84" fmla="*/ 0 w 83"/>
                  <a:gd name="T85" fmla="*/ 0 h 142"/>
                  <a:gd name="T86" fmla="*/ 0 w 83"/>
                  <a:gd name="T87" fmla="*/ 0 h 142"/>
                  <a:gd name="T88" fmla="*/ 0 w 83"/>
                  <a:gd name="T89" fmla="*/ 0 h 142"/>
                  <a:gd name="T90" fmla="*/ 0 w 83"/>
                  <a:gd name="T91" fmla="*/ 0 h 142"/>
                  <a:gd name="T92" fmla="*/ 0 w 83"/>
                  <a:gd name="T93" fmla="*/ 0 h 142"/>
                  <a:gd name="T94" fmla="*/ 0 w 83"/>
                  <a:gd name="T95" fmla="*/ 0 h 142"/>
                  <a:gd name="T96" fmla="*/ 0 w 83"/>
                  <a:gd name="T97" fmla="*/ 0 h 1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3"/>
                  <a:gd name="T148" fmla="*/ 0 h 142"/>
                  <a:gd name="T149" fmla="*/ 83 w 83"/>
                  <a:gd name="T150" fmla="*/ 142 h 1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3" h="142">
                    <a:moveTo>
                      <a:pt x="20" y="8"/>
                    </a:moveTo>
                    <a:lnTo>
                      <a:pt x="15" y="12"/>
                    </a:lnTo>
                    <a:lnTo>
                      <a:pt x="11" y="18"/>
                    </a:lnTo>
                    <a:lnTo>
                      <a:pt x="7" y="25"/>
                    </a:lnTo>
                    <a:lnTo>
                      <a:pt x="5" y="32"/>
                    </a:lnTo>
                    <a:lnTo>
                      <a:pt x="4" y="40"/>
                    </a:lnTo>
                    <a:lnTo>
                      <a:pt x="1" y="50"/>
                    </a:lnTo>
                    <a:lnTo>
                      <a:pt x="0" y="60"/>
                    </a:lnTo>
                    <a:lnTo>
                      <a:pt x="0" y="71"/>
                    </a:lnTo>
                    <a:lnTo>
                      <a:pt x="0" y="83"/>
                    </a:lnTo>
                    <a:lnTo>
                      <a:pt x="1" y="92"/>
                    </a:lnTo>
                    <a:lnTo>
                      <a:pt x="3" y="101"/>
                    </a:lnTo>
                    <a:lnTo>
                      <a:pt x="5" y="109"/>
                    </a:lnTo>
                    <a:lnTo>
                      <a:pt x="7" y="116"/>
                    </a:lnTo>
                    <a:lnTo>
                      <a:pt x="11" y="123"/>
                    </a:lnTo>
                    <a:lnTo>
                      <a:pt x="14" y="129"/>
                    </a:lnTo>
                    <a:lnTo>
                      <a:pt x="19" y="133"/>
                    </a:lnTo>
                    <a:lnTo>
                      <a:pt x="23" y="137"/>
                    </a:lnTo>
                    <a:lnTo>
                      <a:pt x="29" y="139"/>
                    </a:lnTo>
                    <a:lnTo>
                      <a:pt x="35" y="142"/>
                    </a:lnTo>
                    <a:lnTo>
                      <a:pt x="42" y="142"/>
                    </a:lnTo>
                    <a:lnTo>
                      <a:pt x="48" y="142"/>
                    </a:lnTo>
                    <a:lnTo>
                      <a:pt x="54" y="139"/>
                    </a:lnTo>
                    <a:lnTo>
                      <a:pt x="59" y="137"/>
                    </a:lnTo>
                    <a:lnTo>
                      <a:pt x="63" y="133"/>
                    </a:lnTo>
                    <a:lnTo>
                      <a:pt x="68" y="129"/>
                    </a:lnTo>
                    <a:lnTo>
                      <a:pt x="72" y="123"/>
                    </a:lnTo>
                    <a:lnTo>
                      <a:pt x="75" y="116"/>
                    </a:lnTo>
                    <a:lnTo>
                      <a:pt x="77" y="109"/>
                    </a:lnTo>
                    <a:lnTo>
                      <a:pt x="79" y="101"/>
                    </a:lnTo>
                    <a:lnTo>
                      <a:pt x="82" y="91"/>
                    </a:lnTo>
                    <a:lnTo>
                      <a:pt x="83" y="81"/>
                    </a:lnTo>
                    <a:lnTo>
                      <a:pt x="83" y="68"/>
                    </a:lnTo>
                    <a:lnTo>
                      <a:pt x="83" y="59"/>
                    </a:lnTo>
                    <a:lnTo>
                      <a:pt x="82" y="49"/>
                    </a:lnTo>
                    <a:lnTo>
                      <a:pt x="79" y="40"/>
                    </a:lnTo>
                    <a:lnTo>
                      <a:pt x="77" y="32"/>
                    </a:lnTo>
                    <a:lnTo>
                      <a:pt x="75" y="25"/>
                    </a:lnTo>
                    <a:lnTo>
                      <a:pt x="71" y="18"/>
                    </a:lnTo>
                    <a:lnTo>
                      <a:pt x="68" y="12"/>
                    </a:lnTo>
                    <a:lnTo>
                      <a:pt x="63" y="8"/>
                    </a:lnTo>
                    <a:lnTo>
                      <a:pt x="59" y="4"/>
                    </a:lnTo>
                    <a:lnTo>
                      <a:pt x="54" y="1"/>
                    </a:lnTo>
                    <a:lnTo>
                      <a:pt x="48" y="0"/>
                    </a:lnTo>
                    <a:lnTo>
                      <a:pt x="42" y="0"/>
                    </a:lnTo>
                    <a:lnTo>
                      <a:pt x="35" y="0"/>
                    </a:lnTo>
                    <a:lnTo>
                      <a:pt x="29" y="1"/>
                    </a:lnTo>
                    <a:lnTo>
                      <a:pt x="24" y="4"/>
                    </a:lnTo>
                    <a:lnTo>
                      <a:pt x="20" y="8"/>
                    </a:lnTo>
                    <a:close/>
                  </a:path>
                </a:pathLst>
              </a:custGeom>
              <a:solidFill>
                <a:srgbClr val="4263BA"/>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88" name="Freeform 87"/>
              <p:cNvSpPr>
                <a:spLocks/>
              </p:cNvSpPr>
              <p:nvPr/>
            </p:nvSpPr>
            <p:spPr bwMode="auto">
              <a:xfrm>
                <a:off x="2654" y="2525"/>
                <a:ext cx="9" cy="18"/>
              </a:xfrm>
              <a:custGeom>
                <a:avLst/>
                <a:gdLst>
                  <a:gd name="T0" fmla="*/ 0 w 31"/>
                  <a:gd name="T1" fmla="*/ 0 h 90"/>
                  <a:gd name="T2" fmla="*/ 0 w 31"/>
                  <a:gd name="T3" fmla="*/ 0 h 90"/>
                  <a:gd name="T4" fmla="*/ 0 w 31"/>
                  <a:gd name="T5" fmla="*/ 0 h 90"/>
                  <a:gd name="T6" fmla="*/ 0 w 31"/>
                  <a:gd name="T7" fmla="*/ 0 h 90"/>
                  <a:gd name="T8" fmla="*/ 0 w 31"/>
                  <a:gd name="T9" fmla="*/ 0 h 90"/>
                  <a:gd name="T10" fmla="*/ 0 w 31"/>
                  <a:gd name="T11" fmla="*/ 0 h 90"/>
                  <a:gd name="T12" fmla="*/ 0 w 31"/>
                  <a:gd name="T13" fmla="*/ 0 h 90"/>
                  <a:gd name="T14" fmla="*/ 0 w 31"/>
                  <a:gd name="T15" fmla="*/ 0 h 90"/>
                  <a:gd name="T16" fmla="*/ 0 w 31"/>
                  <a:gd name="T17" fmla="*/ 0 h 90"/>
                  <a:gd name="T18" fmla="*/ 0 w 31"/>
                  <a:gd name="T19" fmla="*/ 0 h 90"/>
                  <a:gd name="T20" fmla="*/ 0 w 31"/>
                  <a:gd name="T21" fmla="*/ 0 h 90"/>
                  <a:gd name="T22" fmla="*/ 0 w 31"/>
                  <a:gd name="T23" fmla="*/ 0 h 90"/>
                  <a:gd name="T24" fmla="*/ 0 w 31"/>
                  <a:gd name="T25" fmla="*/ 0 h 90"/>
                  <a:gd name="T26" fmla="*/ 0 w 31"/>
                  <a:gd name="T27" fmla="*/ 0 h 90"/>
                  <a:gd name="T28" fmla="*/ 0 w 31"/>
                  <a:gd name="T29" fmla="*/ 0 h 90"/>
                  <a:gd name="T30" fmla="*/ 0 w 31"/>
                  <a:gd name="T31" fmla="*/ 0 h 90"/>
                  <a:gd name="T32" fmla="*/ 0 w 31"/>
                  <a:gd name="T33" fmla="*/ 0 h 90"/>
                  <a:gd name="T34" fmla="*/ 0 w 31"/>
                  <a:gd name="T35" fmla="*/ 0 h 90"/>
                  <a:gd name="T36" fmla="*/ 0 w 31"/>
                  <a:gd name="T37" fmla="*/ 0 h 90"/>
                  <a:gd name="T38" fmla="*/ 0 w 31"/>
                  <a:gd name="T39" fmla="*/ 0 h 90"/>
                  <a:gd name="T40" fmla="*/ 0 w 31"/>
                  <a:gd name="T41" fmla="*/ 0 h 90"/>
                  <a:gd name="T42" fmla="*/ 0 w 31"/>
                  <a:gd name="T43" fmla="*/ 0 h 90"/>
                  <a:gd name="T44" fmla="*/ 0 w 31"/>
                  <a:gd name="T45" fmla="*/ 0 h 90"/>
                  <a:gd name="T46" fmla="*/ 0 w 31"/>
                  <a:gd name="T47" fmla="*/ 0 h 90"/>
                  <a:gd name="T48" fmla="*/ 0 w 31"/>
                  <a:gd name="T49" fmla="*/ 0 h 90"/>
                  <a:gd name="T50" fmla="*/ 0 w 31"/>
                  <a:gd name="T51" fmla="*/ 0 h 90"/>
                  <a:gd name="T52" fmla="*/ 0 w 31"/>
                  <a:gd name="T53" fmla="*/ 0 h 90"/>
                  <a:gd name="T54" fmla="*/ 0 w 31"/>
                  <a:gd name="T55" fmla="*/ 0 h 90"/>
                  <a:gd name="T56" fmla="*/ 0 w 31"/>
                  <a:gd name="T57" fmla="*/ 0 h 90"/>
                  <a:gd name="T58" fmla="*/ 0 w 31"/>
                  <a:gd name="T59" fmla="*/ 0 h 90"/>
                  <a:gd name="T60" fmla="*/ 0 w 31"/>
                  <a:gd name="T61" fmla="*/ 0 h 90"/>
                  <a:gd name="T62" fmla="*/ 0 w 31"/>
                  <a:gd name="T63" fmla="*/ 0 h 90"/>
                  <a:gd name="T64" fmla="*/ 0 w 31"/>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90"/>
                  <a:gd name="T101" fmla="*/ 31 w 31"/>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90">
                    <a:moveTo>
                      <a:pt x="28" y="79"/>
                    </a:moveTo>
                    <a:lnTo>
                      <a:pt x="26" y="83"/>
                    </a:lnTo>
                    <a:lnTo>
                      <a:pt x="22" y="87"/>
                    </a:lnTo>
                    <a:lnTo>
                      <a:pt x="20" y="89"/>
                    </a:lnTo>
                    <a:lnTo>
                      <a:pt x="17" y="90"/>
                    </a:lnTo>
                    <a:lnTo>
                      <a:pt x="13" y="89"/>
                    </a:lnTo>
                    <a:lnTo>
                      <a:pt x="10" y="87"/>
                    </a:lnTo>
                    <a:lnTo>
                      <a:pt x="7" y="83"/>
                    </a:lnTo>
                    <a:lnTo>
                      <a:pt x="5" y="79"/>
                    </a:lnTo>
                    <a:lnTo>
                      <a:pt x="4" y="73"/>
                    </a:lnTo>
                    <a:lnTo>
                      <a:pt x="2" y="66"/>
                    </a:lnTo>
                    <a:lnTo>
                      <a:pt x="0" y="57"/>
                    </a:lnTo>
                    <a:lnTo>
                      <a:pt x="0" y="45"/>
                    </a:lnTo>
                    <a:lnTo>
                      <a:pt x="0" y="34"/>
                    </a:lnTo>
                    <a:lnTo>
                      <a:pt x="2" y="24"/>
                    </a:lnTo>
                    <a:lnTo>
                      <a:pt x="4" y="16"/>
                    </a:lnTo>
                    <a:lnTo>
                      <a:pt x="5" y="10"/>
                    </a:lnTo>
                    <a:lnTo>
                      <a:pt x="7" y="6"/>
                    </a:lnTo>
                    <a:lnTo>
                      <a:pt x="10" y="3"/>
                    </a:lnTo>
                    <a:lnTo>
                      <a:pt x="13" y="0"/>
                    </a:lnTo>
                    <a:lnTo>
                      <a:pt x="17" y="0"/>
                    </a:lnTo>
                    <a:lnTo>
                      <a:pt x="20" y="0"/>
                    </a:lnTo>
                    <a:lnTo>
                      <a:pt x="22" y="3"/>
                    </a:lnTo>
                    <a:lnTo>
                      <a:pt x="26" y="6"/>
                    </a:lnTo>
                    <a:lnTo>
                      <a:pt x="28" y="10"/>
                    </a:lnTo>
                    <a:lnTo>
                      <a:pt x="29" y="16"/>
                    </a:lnTo>
                    <a:lnTo>
                      <a:pt x="30" y="24"/>
                    </a:lnTo>
                    <a:lnTo>
                      <a:pt x="31" y="34"/>
                    </a:lnTo>
                    <a:lnTo>
                      <a:pt x="31" y="45"/>
                    </a:lnTo>
                    <a:lnTo>
                      <a:pt x="31" y="57"/>
                    </a:lnTo>
                    <a:lnTo>
                      <a:pt x="30" y="65"/>
                    </a:lnTo>
                    <a:lnTo>
                      <a:pt x="29" y="73"/>
                    </a:lnTo>
                    <a:lnTo>
                      <a:pt x="28" y="79"/>
                    </a:lnTo>
                    <a:close/>
                  </a:path>
                </a:pathLst>
              </a:custGeom>
              <a:solidFill>
                <a:srgbClr val="EFEF9E"/>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89" name="Freeform 88"/>
              <p:cNvSpPr>
                <a:spLocks/>
              </p:cNvSpPr>
              <p:nvPr/>
            </p:nvSpPr>
            <p:spPr bwMode="auto">
              <a:xfrm>
                <a:off x="2064" y="2206"/>
                <a:ext cx="238" cy="1"/>
              </a:xfrm>
              <a:custGeom>
                <a:avLst/>
                <a:gdLst>
                  <a:gd name="T0" fmla="*/ 0 w 807"/>
                  <a:gd name="T1" fmla="*/ 0 h 4"/>
                  <a:gd name="T2" fmla="*/ 2 w 807"/>
                  <a:gd name="T3" fmla="*/ 0 h 4"/>
                  <a:gd name="T4" fmla="*/ 2 w 807"/>
                  <a:gd name="T5" fmla="*/ 0 h 4"/>
                  <a:gd name="T6" fmla="*/ 2 w 807"/>
                  <a:gd name="T7" fmla="*/ 0 h 4"/>
                  <a:gd name="T8" fmla="*/ 2 w 807"/>
                  <a:gd name="T9" fmla="*/ 0 h 4"/>
                  <a:gd name="T10" fmla="*/ 2 w 807"/>
                  <a:gd name="T11" fmla="*/ 0 h 4"/>
                  <a:gd name="T12" fmla="*/ 0 w 807"/>
                  <a:gd name="T13" fmla="*/ 0 h 4"/>
                  <a:gd name="T14" fmla="*/ 0 w 80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807"/>
                  <a:gd name="T25" fmla="*/ 0 h 4"/>
                  <a:gd name="T26" fmla="*/ 807 w 80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7" h="4">
                    <a:moveTo>
                      <a:pt x="0" y="4"/>
                    </a:moveTo>
                    <a:lnTo>
                      <a:pt x="807" y="4"/>
                    </a:lnTo>
                    <a:lnTo>
                      <a:pt x="806" y="2"/>
                    </a:lnTo>
                    <a:lnTo>
                      <a:pt x="805" y="1"/>
                    </a:lnTo>
                    <a:lnTo>
                      <a:pt x="803" y="1"/>
                    </a:lnTo>
                    <a:lnTo>
                      <a:pt x="802" y="0"/>
                    </a:lnTo>
                    <a:lnTo>
                      <a:pt x="0" y="0"/>
                    </a:lnTo>
                    <a:lnTo>
                      <a:pt x="0" y="4"/>
                    </a:lnTo>
                    <a:close/>
                  </a:path>
                </a:pathLst>
              </a:custGeom>
              <a:solidFill>
                <a:srgbClr val="A3BA42"/>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90" name="Freeform 89"/>
              <p:cNvSpPr>
                <a:spLocks/>
              </p:cNvSpPr>
              <p:nvPr/>
            </p:nvSpPr>
            <p:spPr bwMode="auto">
              <a:xfrm>
                <a:off x="2112" y="2206"/>
                <a:ext cx="575" cy="370"/>
              </a:xfrm>
              <a:custGeom>
                <a:avLst/>
                <a:gdLst>
                  <a:gd name="T0" fmla="*/ 0 w 1947"/>
                  <a:gd name="T1" fmla="*/ 1 h 1883"/>
                  <a:gd name="T2" fmla="*/ 0 w 1947"/>
                  <a:gd name="T3" fmla="*/ 0 h 1883"/>
                  <a:gd name="T4" fmla="*/ 0 w 1947"/>
                  <a:gd name="T5" fmla="*/ 0 h 1883"/>
                  <a:gd name="T6" fmla="*/ 0 w 1947"/>
                  <a:gd name="T7" fmla="*/ 1 h 1883"/>
                  <a:gd name="T8" fmla="*/ 0 w 1947"/>
                  <a:gd name="T9" fmla="*/ 1 h 1883"/>
                  <a:gd name="T10" fmla="*/ 0 w 1947"/>
                  <a:gd name="T11" fmla="*/ 1 h 1883"/>
                  <a:gd name="T12" fmla="*/ 4 w 1947"/>
                  <a:gd name="T13" fmla="*/ 1 h 1883"/>
                  <a:gd name="T14" fmla="*/ 4 w 1947"/>
                  <a:gd name="T15" fmla="*/ 1 h 1883"/>
                  <a:gd name="T16" fmla="*/ 0 w 1947"/>
                  <a:gd name="T17" fmla="*/ 1 h 18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47"/>
                  <a:gd name="T28" fmla="*/ 0 h 1883"/>
                  <a:gd name="T29" fmla="*/ 1947 w 1947"/>
                  <a:gd name="T30" fmla="*/ 1883 h 18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47" h="1883">
                    <a:moveTo>
                      <a:pt x="80" y="1786"/>
                    </a:moveTo>
                    <a:lnTo>
                      <a:pt x="80" y="0"/>
                    </a:lnTo>
                    <a:lnTo>
                      <a:pt x="0" y="0"/>
                    </a:lnTo>
                    <a:lnTo>
                      <a:pt x="0" y="1786"/>
                    </a:lnTo>
                    <a:lnTo>
                      <a:pt x="0" y="1883"/>
                    </a:lnTo>
                    <a:lnTo>
                      <a:pt x="80" y="1883"/>
                    </a:lnTo>
                    <a:lnTo>
                      <a:pt x="1947" y="1883"/>
                    </a:lnTo>
                    <a:lnTo>
                      <a:pt x="1947" y="1786"/>
                    </a:lnTo>
                    <a:lnTo>
                      <a:pt x="80" y="1786"/>
                    </a:lnTo>
                    <a:close/>
                  </a:path>
                </a:pathLst>
              </a:custGeom>
              <a:solidFill>
                <a:srgbClr val="B25B00"/>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91" name="Freeform 90"/>
              <p:cNvSpPr>
                <a:spLocks/>
              </p:cNvSpPr>
              <p:nvPr/>
            </p:nvSpPr>
            <p:spPr bwMode="auto">
              <a:xfrm>
                <a:off x="2153" y="2179"/>
                <a:ext cx="39" cy="73"/>
              </a:xfrm>
              <a:custGeom>
                <a:avLst/>
                <a:gdLst>
                  <a:gd name="T0" fmla="*/ 0 w 132"/>
                  <a:gd name="T1" fmla="*/ 0 h 369"/>
                  <a:gd name="T2" fmla="*/ 0 w 132"/>
                  <a:gd name="T3" fmla="*/ 0 h 369"/>
                  <a:gd name="T4" fmla="*/ 0 w 132"/>
                  <a:gd name="T5" fmla="*/ 0 h 369"/>
                  <a:gd name="T6" fmla="*/ 0 w 132"/>
                  <a:gd name="T7" fmla="*/ 0 h 369"/>
                  <a:gd name="T8" fmla="*/ 0 w 132"/>
                  <a:gd name="T9" fmla="*/ 0 h 369"/>
                  <a:gd name="T10" fmla="*/ 0 w 132"/>
                  <a:gd name="T11" fmla="*/ 0 h 369"/>
                  <a:gd name="T12" fmla="*/ 0 w 132"/>
                  <a:gd name="T13" fmla="*/ 0 h 369"/>
                  <a:gd name="T14" fmla="*/ 0 w 132"/>
                  <a:gd name="T15" fmla="*/ 0 h 369"/>
                  <a:gd name="T16" fmla="*/ 0 w 132"/>
                  <a:gd name="T17" fmla="*/ 0 h 369"/>
                  <a:gd name="T18" fmla="*/ 0 w 132"/>
                  <a:gd name="T19" fmla="*/ 0 h 369"/>
                  <a:gd name="T20" fmla="*/ 0 w 132"/>
                  <a:gd name="T21" fmla="*/ 0 h 369"/>
                  <a:gd name="T22" fmla="*/ 0 w 132"/>
                  <a:gd name="T23" fmla="*/ 0 h 369"/>
                  <a:gd name="T24" fmla="*/ 0 w 132"/>
                  <a:gd name="T25" fmla="*/ 0 h 369"/>
                  <a:gd name="T26" fmla="*/ 0 w 132"/>
                  <a:gd name="T27" fmla="*/ 0 h 369"/>
                  <a:gd name="T28" fmla="*/ 0 w 132"/>
                  <a:gd name="T29" fmla="*/ 0 h 369"/>
                  <a:gd name="T30" fmla="*/ 0 w 132"/>
                  <a:gd name="T31" fmla="*/ 0 h 369"/>
                  <a:gd name="T32" fmla="*/ 0 w 132"/>
                  <a:gd name="T33" fmla="*/ 0 h 369"/>
                  <a:gd name="T34" fmla="*/ 0 w 132"/>
                  <a:gd name="T35" fmla="*/ 0 h 369"/>
                  <a:gd name="T36" fmla="*/ 0 w 132"/>
                  <a:gd name="T37" fmla="*/ 0 h 369"/>
                  <a:gd name="T38" fmla="*/ 0 w 132"/>
                  <a:gd name="T39" fmla="*/ 0 h 369"/>
                  <a:gd name="T40" fmla="*/ 0 w 132"/>
                  <a:gd name="T41" fmla="*/ 0 h 369"/>
                  <a:gd name="T42" fmla="*/ 0 w 132"/>
                  <a:gd name="T43" fmla="*/ 0 h 369"/>
                  <a:gd name="T44" fmla="*/ 0 w 132"/>
                  <a:gd name="T45" fmla="*/ 0 h 369"/>
                  <a:gd name="T46" fmla="*/ 0 w 132"/>
                  <a:gd name="T47" fmla="*/ 0 h 369"/>
                  <a:gd name="T48" fmla="*/ 0 w 132"/>
                  <a:gd name="T49" fmla="*/ 0 h 369"/>
                  <a:gd name="T50" fmla="*/ 0 w 132"/>
                  <a:gd name="T51" fmla="*/ 0 h 369"/>
                  <a:gd name="T52" fmla="*/ 0 w 132"/>
                  <a:gd name="T53" fmla="*/ 0 h 369"/>
                  <a:gd name="T54" fmla="*/ 0 w 132"/>
                  <a:gd name="T55" fmla="*/ 0 h 369"/>
                  <a:gd name="T56" fmla="*/ 0 w 132"/>
                  <a:gd name="T57" fmla="*/ 0 h 369"/>
                  <a:gd name="T58" fmla="*/ 0 w 132"/>
                  <a:gd name="T59" fmla="*/ 0 h 369"/>
                  <a:gd name="T60" fmla="*/ 0 w 132"/>
                  <a:gd name="T61" fmla="*/ 0 h 369"/>
                  <a:gd name="T62" fmla="*/ 0 w 132"/>
                  <a:gd name="T63" fmla="*/ 0 h 369"/>
                  <a:gd name="T64" fmla="*/ 0 w 132"/>
                  <a:gd name="T65" fmla="*/ 0 h 369"/>
                  <a:gd name="T66" fmla="*/ 0 w 132"/>
                  <a:gd name="T67" fmla="*/ 0 h 369"/>
                  <a:gd name="T68" fmla="*/ 0 w 132"/>
                  <a:gd name="T69" fmla="*/ 0 h 369"/>
                  <a:gd name="T70" fmla="*/ 0 w 132"/>
                  <a:gd name="T71" fmla="*/ 0 h 369"/>
                  <a:gd name="T72" fmla="*/ 0 w 132"/>
                  <a:gd name="T73" fmla="*/ 0 h 369"/>
                  <a:gd name="T74" fmla="*/ 0 w 132"/>
                  <a:gd name="T75" fmla="*/ 0 h 369"/>
                  <a:gd name="T76" fmla="*/ 0 w 132"/>
                  <a:gd name="T77" fmla="*/ 0 h 369"/>
                  <a:gd name="T78" fmla="*/ 0 w 132"/>
                  <a:gd name="T79" fmla="*/ 0 h 369"/>
                  <a:gd name="T80" fmla="*/ 0 w 132"/>
                  <a:gd name="T81" fmla="*/ 0 h 369"/>
                  <a:gd name="T82" fmla="*/ 0 w 132"/>
                  <a:gd name="T83" fmla="*/ 0 h 369"/>
                  <a:gd name="T84" fmla="*/ 0 w 132"/>
                  <a:gd name="T85" fmla="*/ 0 h 369"/>
                  <a:gd name="T86" fmla="*/ 0 w 132"/>
                  <a:gd name="T87" fmla="*/ 0 h 369"/>
                  <a:gd name="T88" fmla="*/ 0 w 132"/>
                  <a:gd name="T89" fmla="*/ 0 h 369"/>
                  <a:gd name="T90" fmla="*/ 0 w 132"/>
                  <a:gd name="T91" fmla="*/ 0 h 3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2"/>
                  <a:gd name="T139" fmla="*/ 0 h 369"/>
                  <a:gd name="T140" fmla="*/ 132 w 132"/>
                  <a:gd name="T141" fmla="*/ 369 h 3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2" h="369">
                    <a:moveTo>
                      <a:pt x="56" y="43"/>
                    </a:moveTo>
                    <a:lnTo>
                      <a:pt x="48" y="45"/>
                    </a:lnTo>
                    <a:lnTo>
                      <a:pt x="40" y="47"/>
                    </a:lnTo>
                    <a:lnTo>
                      <a:pt x="33" y="52"/>
                    </a:lnTo>
                    <a:lnTo>
                      <a:pt x="28" y="56"/>
                    </a:lnTo>
                    <a:lnTo>
                      <a:pt x="22" y="61"/>
                    </a:lnTo>
                    <a:lnTo>
                      <a:pt x="17" y="67"/>
                    </a:lnTo>
                    <a:lnTo>
                      <a:pt x="13" y="75"/>
                    </a:lnTo>
                    <a:lnTo>
                      <a:pt x="9" y="84"/>
                    </a:lnTo>
                    <a:lnTo>
                      <a:pt x="7" y="92"/>
                    </a:lnTo>
                    <a:lnTo>
                      <a:pt x="5" y="102"/>
                    </a:lnTo>
                    <a:lnTo>
                      <a:pt x="4" y="111"/>
                    </a:lnTo>
                    <a:lnTo>
                      <a:pt x="4" y="120"/>
                    </a:lnTo>
                    <a:lnTo>
                      <a:pt x="4" y="129"/>
                    </a:lnTo>
                    <a:lnTo>
                      <a:pt x="5" y="137"/>
                    </a:lnTo>
                    <a:lnTo>
                      <a:pt x="6" y="146"/>
                    </a:lnTo>
                    <a:lnTo>
                      <a:pt x="8" y="154"/>
                    </a:lnTo>
                    <a:lnTo>
                      <a:pt x="11" y="163"/>
                    </a:lnTo>
                    <a:lnTo>
                      <a:pt x="14" y="170"/>
                    </a:lnTo>
                    <a:lnTo>
                      <a:pt x="19" y="175"/>
                    </a:lnTo>
                    <a:lnTo>
                      <a:pt x="23" y="181"/>
                    </a:lnTo>
                    <a:lnTo>
                      <a:pt x="29" y="186"/>
                    </a:lnTo>
                    <a:lnTo>
                      <a:pt x="36" y="192"/>
                    </a:lnTo>
                    <a:lnTo>
                      <a:pt x="45" y="199"/>
                    </a:lnTo>
                    <a:lnTo>
                      <a:pt x="56" y="206"/>
                    </a:lnTo>
                    <a:lnTo>
                      <a:pt x="56" y="272"/>
                    </a:lnTo>
                    <a:lnTo>
                      <a:pt x="53" y="269"/>
                    </a:lnTo>
                    <a:lnTo>
                      <a:pt x="51" y="268"/>
                    </a:lnTo>
                    <a:lnTo>
                      <a:pt x="47" y="265"/>
                    </a:lnTo>
                    <a:lnTo>
                      <a:pt x="45" y="261"/>
                    </a:lnTo>
                    <a:lnTo>
                      <a:pt x="42" y="257"/>
                    </a:lnTo>
                    <a:lnTo>
                      <a:pt x="39" y="251"/>
                    </a:lnTo>
                    <a:lnTo>
                      <a:pt x="36" y="245"/>
                    </a:lnTo>
                    <a:lnTo>
                      <a:pt x="33" y="238"/>
                    </a:lnTo>
                    <a:lnTo>
                      <a:pt x="30" y="231"/>
                    </a:lnTo>
                    <a:lnTo>
                      <a:pt x="28" y="223"/>
                    </a:lnTo>
                    <a:lnTo>
                      <a:pt x="24" y="215"/>
                    </a:lnTo>
                    <a:lnTo>
                      <a:pt x="22" y="203"/>
                    </a:lnTo>
                    <a:lnTo>
                      <a:pt x="0" y="213"/>
                    </a:lnTo>
                    <a:lnTo>
                      <a:pt x="12" y="317"/>
                    </a:lnTo>
                    <a:lnTo>
                      <a:pt x="23" y="317"/>
                    </a:lnTo>
                    <a:lnTo>
                      <a:pt x="29" y="293"/>
                    </a:lnTo>
                    <a:lnTo>
                      <a:pt x="36" y="302"/>
                    </a:lnTo>
                    <a:lnTo>
                      <a:pt x="43" y="309"/>
                    </a:lnTo>
                    <a:lnTo>
                      <a:pt x="50" y="314"/>
                    </a:lnTo>
                    <a:lnTo>
                      <a:pt x="56" y="317"/>
                    </a:lnTo>
                    <a:lnTo>
                      <a:pt x="56" y="369"/>
                    </a:lnTo>
                    <a:lnTo>
                      <a:pt x="78" y="369"/>
                    </a:lnTo>
                    <a:lnTo>
                      <a:pt x="78" y="320"/>
                    </a:lnTo>
                    <a:lnTo>
                      <a:pt x="86" y="319"/>
                    </a:lnTo>
                    <a:lnTo>
                      <a:pt x="93" y="316"/>
                    </a:lnTo>
                    <a:lnTo>
                      <a:pt x="100" y="311"/>
                    </a:lnTo>
                    <a:lnTo>
                      <a:pt x="107" y="306"/>
                    </a:lnTo>
                    <a:lnTo>
                      <a:pt x="112" y="300"/>
                    </a:lnTo>
                    <a:lnTo>
                      <a:pt x="117" y="293"/>
                    </a:lnTo>
                    <a:lnTo>
                      <a:pt x="122" y="285"/>
                    </a:lnTo>
                    <a:lnTo>
                      <a:pt x="125" y="276"/>
                    </a:lnTo>
                    <a:lnTo>
                      <a:pt x="128" y="267"/>
                    </a:lnTo>
                    <a:lnTo>
                      <a:pt x="131" y="257"/>
                    </a:lnTo>
                    <a:lnTo>
                      <a:pt x="132" y="248"/>
                    </a:lnTo>
                    <a:lnTo>
                      <a:pt x="132" y="238"/>
                    </a:lnTo>
                    <a:lnTo>
                      <a:pt x="132" y="229"/>
                    </a:lnTo>
                    <a:lnTo>
                      <a:pt x="131" y="220"/>
                    </a:lnTo>
                    <a:lnTo>
                      <a:pt x="128" y="212"/>
                    </a:lnTo>
                    <a:lnTo>
                      <a:pt x="126" y="203"/>
                    </a:lnTo>
                    <a:lnTo>
                      <a:pt x="123" y="195"/>
                    </a:lnTo>
                    <a:lnTo>
                      <a:pt x="119" y="188"/>
                    </a:lnTo>
                    <a:lnTo>
                      <a:pt x="115" y="181"/>
                    </a:lnTo>
                    <a:lnTo>
                      <a:pt x="110" y="174"/>
                    </a:lnTo>
                    <a:lnTo>
                      <a:pt x="104" y="168"/>
                    </a:lnTo>
                    <a:lnTo>
                      <a:pt x="98" y="163"/>
                    </a:lnTo>
                    <a:lnTo>
                      <a:pt x="88" y="157"/>
                    </a:lnTo>
                    <a:lnTo>
                      <a:pt x="78" y="151"/>
                    </a:lnTo>
                    <a:lnTo>
                      <a:pt x="78" y="95"/>
                    </a:lnTo>
                    <a:lnTo>
                      <a:pt x="87" y="105"/>
                    </a:lnTo>
                    <a:lnTo>
                      <a:pt x="94" y="118"/>
                    </a:lnTo>
                    <a:lnTo>
                      <a:pt x="100" y="132"/>
                    </a:lnTo>
                    <a:lnTo>
                      <a:pt x="104" y="148"/>
                    </a:lnTo>
                    <a:lnTo>
                      <a:pt x="125" y="139"/>
                    </a:lnTo>
                    <a:lnTo>
                      <a:pt x="112" y="49"/>
                    </a:lnTo>
                    <a:lnTo>
                      <a:pt x="100" y="49"/>
                    </a:lnTo>
                    <a:lnTo>
                      <a:pt x="95" y="63"/>
                    </a:lnTo>
                    <a:lnTo>
                      <a:pt x="93" y="60"/>
                    </a:lnTo>
                    <a:lnTo>
                      <a:pt x="91" y="57"/>
                    </a:lnTo>
                    <a:lnTo>
                      <a:pt x="88" y="56"/>
                    </a:lnTo>
                    <a:lnTo>
                      <a:pt x="86" y="54"/>
                    </a:lnTo>
                    <a:lnTo>
                      <a:pt x="84" y="53"/>
                    </a:lnTo>
                    <a:lnTo>
                      <a:pt x="83" y="52"/>
                    </a:lnTo>
                    <a:lnTo>
                      <a:pt x="80" y="50"/>
                    </a:lnTo>
                    <a:lnTo>
                      <a:pt x="78" y="49"/>
                    </a:lnTo>
                    <a:lnTo>
                      <a:pt x="78" y="0"/>
                    </a:lnTo>
                    <a:lnTo>
                      <a:pt x="56" y="0"/>
                    </a:lnTo>
                    <a:lnTo>
                      <a:pt x="56" y="43"/>
                    </a:lnTo>
                    <a:close/>
                  </a:path>
                </a:pathLst>
              </a:custGeom>
              <a:solidFill>
                <a:srgbClr val="4263BA"/>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92" name="Freeform 91"/>
              <p:cNvSpPr>
                <a:spLocks/>
              </p:cNvSpPr>
              <p:nvPr/>
            </p:nvSpPr>
            <p:spPr bwMode="auto">
              <a:xfrm>
                <a:off x="2164" y="2196"/>
                <a:ext cx="6" cy="11"/>
              </a:xfrm>
              <a:custGeom>
                <a:avLst/>
                <a:gdLst>
                  <a:gd name="T0" fmla="*/ 0 w 19"/>
                  <a:gd name="T1" fmla="*/ 0 h 53"/>
                  <a:gd name="T2" fmla="*/ 0 w 19"/>
                  <a:gd name="T3" fmla="*/ 0 h 53"/>
                  <a:gd name="T4" fmla="*/ 0 w 19"/>
                  <a:gd name="T5" fmla="*/ 0 h 53"/>
                  <a:gd name="T6" fmla="*/ 0 w 19"/>
                  <a:gd name="T7" fmla="*/ 0 h 53"/>
                  <a:gd name="T8" fmla="*/ 0 w 19"/>
                  <a:gd name="T9" fmla="*/ 0 h 53"/>
                  <a:gd name="T10" fmla="*/ 0 w 19"/>
                  <a:gd name="T11" fmla="*/ 0 h 53"/>
                  <a:gd name="T12" fmla="*/ 0 w 19"/>
                  <a:gd name="T13" fmla="*/ 0 h 53"/>
                  <a:gd name="T14" fmla="*/ 0 w 19"/>
                  <a:gd name="T15" fmla="*/ 0 h 53"/>
                  <a:gd name="T16" fmla="*/ 0 w 19"/>
                  <a:gd name="T17" fmla="*/ 0 h 53"/>
                  <a:gd name="T18" fmla="*/ 0 w 19"/>
                  <a:gd name="T19" fmla="*/ 0 h 53"/>
                  <a:gd name="T20" fmla="*/ 0 w 19"/>
                  <a:gd name="T21" fmla="*/ 0 h 53"/>
                  <a:gd name="T22" fmla="*/ 0 w 19"/>
                  <a:gd name="T23" fmla="*/ 0 h 53"/>
                  <a:gd name="T24" fmla="*/ 0 w 19"/>
                  <a:gd name="T25" fmla="*/ 0 h 53"/>
                  <a:gd name="T26" fmla="*/ 0 w 19"/>
                  <a:gd name="T27" fmla="*/ 0 h 53"/>
                  <a:gd name="T28" fmla="*/ 0 w 19"/>
                  <a:gd name="T29" fmla="*/ 0 h 53"/>
                  <a:gd name="T30" fmla="*/ 0 w 19"/>
                  <a:gd name="T31" fmla="*/ 0 h 53"/>
                  <a:gd name="T32" fmla="*/ 0 w 19"/>
                  <a:gd name="T33" fmla="*/ 0 h 53"/>
                  <a:gd name="T34" fmla="*/ 0 w 19"/>
                  <a:gd name="T35" fmla="*/ 0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53"/>
                  <a:gd name="T56" fmla="*/ 19 w 19"/>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53">
                    <a:moveTo>
                      <a:pt x="19" y="53"/>
                    </a:moveTo>
                    <a:lnTo>
                      <a:pt x="15" y="51"/>
                    </a:lnTo>
                    <a:lnTo>
                      <a:pt x="10" y="46"/>
                    </a:lnTo>
                    <a:lnTo>
                      <a:pt x="7" y="42"/>
                    </a:lnTo>
                    <a:lnTo>
                      <a:pt x="5" y="39"/>
                    </a:lnTo>
                    <a:lnTo>
                      <a:pt x="3" y="35"/>
                    </a:lnTo>
                    <a:lnTo>
                      <a:pt x="1" y="31"/>
                    </a:lnTo>
                    <a:lnTo>
                      <a:pt x="0" y="27"/>
                    </a:lnTo>
                    <a:lnTo>
                      <a:pt x="0" y="24"/>
                    </a:lnTo>
                    <a:lnTo>
                      <a:pt x="0" y="18"/>
                    </a:lnTo>
                    <a:lnTo>
                      <a:pt x="1" y="14"/>
                    </a:lnTo>
                    <a:lnTo>
                      <a:pt x="3" y="10"/>
                    </a:lnTo>
                    <a:lnTo>
                      <a:pt x="6" y="7"/>
                    </a:lnTo>
                    <a:lnTo>
                      <a:pt x="8" y="4"/>
                    </a:lnTo>
                    <a:lnTo>
                      <a:pt x="11" y="3"/>
                    </a:lnTo>
                    <a:lnTo>
                      <a:pt x="15" y="1"/>
                    </a:lnTo>
                    <a:lnTo>
                      <a:pt x="19" y="0"/>
                    </a:lnTo>
                    <a:lnTo>
                      <a:pt x="19" y="53"/>
                    </a:lnTo>
                    <a:close/>
                  </a:path>
                </a:pathLst>
              </a:custGeom>
              <a:solidFill>
                <a:srgbClr val="FFC43D"/>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sp>
            <p:nvSpPr>
              <p:cNvPr id="93" name="Freeform 92"/>
              <p:cNvSpPr>
                <a:spLocks/>
              </p:cNvSpPr>
              <p:nvPr/>
            </p:nvSpPr>
            <p:spPr bwMode="auto">
              <a:xfrm>
                <a:off x="2176" y="2221"/>
                <a:ext cx="6" cy="13"/>
              </a:xfrm>
              <a:custGeom>
                <a:avLst/>
                <a:gdLst>
                  <a:gd name="T0" fmla="*/ 0 w 20"/>
                  <a:gd name="T1" fmla="*/ 0 h 61"/>
                  <a:gd name="T2" fmla="*/ 0 w 20"/>
                  <a:gd name="T3" fmla="*/ 0 h 61"/>
                  <a:gd name="T4" fmla="*/ 0 w 20"/>
                  <a:gd name="T5" fmla="*/ 0 h 61"/>
                  <a:gd name="T6" fmla="*/ 0 w 20"/>
                  <a:gd name="T7" fmla="*/ 0 h 61"/>
                  <a:gd name="T8" fmla="*/ 0 w 20"/>
                  <a:gd name="T9" fmla="*/ 0 h 61"/>
                  <a:gd name="T10" fmla="*/ 0 w 20"/>
                  <a:gd name="T11" fmla="*/ 0 h 61"/>
                  <a:gd name="T12" fmla="*/ 0 w 20"/>
                  <a:gd name="T13" fmla="*/ 0 h 61"/>
                  <a:gd name="T14" fmla="*/ 0 w 20"/>
                  <a:gd name="T15" fmla="*/ 0 h 61"/>
                  <a:gd name="T16" fmla="*/ 0 w 20"/>
                  <a:gd name="T17" fmla="*/ 0 h 61"/>
                  <a:gd name="T18" fmla="*/ 0 w 20"/>
                  <a:gd name="T19" fmla="*/ 0 h 61"/>
                  <a:gd name="T20" fmla="*/ 0 w 20"/>
                  <a:gd name="T21" fmla="*/ 0 h 61"/>
                  <a:gd name="T22" fmla="*/ 0 w 20"/>
                  <a:gd name="T23" fmla="*/ 0 h 61"/>
                  <a:gd name="T24" fmla="*/ 0 w 20"/>
                  <a:gd name="T25" fmla="*/ 0 h 61"/>
                  <a:gd name="T26" fmla="*/ 0 w 20"/>
                  <a:gd name="T27" fmla="*/ 0 h 61"/>
                  <a:gd name="T28" fmla="*/ 0 w 20"/>
                  <a:gd name="T29" fmla="*/ 0 h 61"/>
                  <a:gd name="T30" fmla="*/ 0 w 20"/>
                  <a:gd name="T31" fmla="*/ 0 h 61"/>
                  <a:gd name="T32" fmla="*/ 0 w 20"/>
                  <a:gd name="T33" fmla="*/ 0 h 61"/>
                  <a:gd name="T34" fmla="*/ 0 w 20"/>
                  <a:gd name="T35" fmla="*/ 0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61"/>
                  <a:gd name="T56" fmla="*/ 20 w 20"/>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61">
                    <a:moveTo>
                      <a:pt x="0" y="0"/>
                    </a:moveTo>
                    <a:lnTo>
                      <a:pt x="5" y="3"/>
                    </a:lnTo>
                    <a:lnTo>
                      <a:pt x="9" y="7"/>
                    </a:lnTo>
                    <a:lnTo>
                      <a:pt x="13" y="12"/>
                    </a:lnTo>
                    <a:lnTo>
                      <a:pt x="16" y="16"/>
                    </a:lnTo>
                    <a:lnTo>
                      <a:pt x="17" y="20"/>
                    </a:lnTo>
                    <a:lnTo>
                      <a:pt x="18" y="24"/>
                    </a:lnTo>
                    <a:lnTo>
                      <a:pt x="20" y="28"/>
                    </a:lnTo>
                    <a:lnTo>
                      <a:pt x="20" y="33"/>
                    </a:lnTo>
                    <a:lnTo>
                      <a:pt x="20" y="38"/>
                    </a:lnTo>
                    <a:lnTo>
                      <a:pt x="18" y="44"/>
                    </a:lnTo>
                    <a:lnTo>
                      <a:pt x="16" y="48"/>
                    </a:lnTo>
                    <a:lnTo>
                      <a:pt x="14" y="51"/>
                    </a:lnTo>
                    <a:lnTo>
                      <a:pt x="12" y="55"/>
                    </a:lnTo>
                    <a:lnTo>
                      <a:pt x="8" y="58"/>
                    </a:lnTo>
                    <a:lnTo>
                      <a:pt x="5" y="59"/>
                    </a:lnTo>
                    <a:lnTo>
                      <a:pt x="0" y="61"/>
                    </a:lnTo>
                    <a:lnTo>
                      <a:pt x="0" y="0"/>
                    </a:lnTo>
                    <a:close/>
                  </a:path>
                </a:pathLst>
              </a:custGeom>
              <a:solidFill>
                <a:srgbClr val="FFC43D"/>
              </a:solidFill>
              <a:ln w="9525">
                <a:noFill/>
                <a:round/>
                <a:headEnd/>
                <a:tailEnd/>
              </a:ln>
            </p:spPr>
            <p:txBody>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grpSp>
        <p:sp>
          <p:nvSpPr>
            <p:cNvPr id="94" name="Text Box 48"/>
            <p:cNvSpPr txBox="1">
              <a:spLocks noChangeArrowheads="1"/>
            </p:cNvSpPr>
            <p:nvPr/>
          </p:nvSpPr>
          <p:spPr bwMode="auto">
            <a:xfrm>
              <a:off x="6029252" y="1589635"/>
              <a:ext cx="2933700" cy="1815882"/>
            </a:xfrm>
            <a:prstGeom prst="rect">
              <a:avLst/>
            </a:prstGeom>
            <a:noFill/>
            <a:ln w="9525">
              <a:noFill/>
              <a:miter lim="800000"/>
              <a:headEnd/>
              <a:tailEnd/>
            </a:ln>
          </p:spPr>
          <p:txBody>
            <a:bodyPr wrap="square">
              <a:spAutoFit/>
            </a:bodyPr>
            <a:lstStyle>
              <a:defPPr>
                <a:defRPr lang="en-US"/>
              </a:defPPr>
              <a:lvl1pPr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1pPr>
              <a:lvl2pPr marL="4572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2pPr>
              <a:lvl3pPr marL="9144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3pPr>
              <a:lvl4pPr marL="13716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4pPr>
              <a:lvl5pPr marL="1828800" algn="ctr" rtl="0" eaLnBrk="0" fontAlgn="base" hangingPunct="0">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pPr eaLnBrk="1" hangingPunct="1"/>
              <a:r>
                <a:rPr lang="en-US" sz="1600" b="1" dirty="0">
                  <a:latin typeface="Century Gothic" pitchFamily="34" charset="0"/>
                </a:rPr>
                <a:t>Lifetime retirement</a:t>
              </a:r>
              <a:br>
                <a:rPr lang="en-US" sz="1600" b="1" dirty="0">
                  <a:latin typeface="Century Gothic" pitchFamily="34" charset="0"/>
                </a:rPr>
              </a:br>
              <a:r>
                <a:rPr lang="en-US" sz="1600" b="1" dirty="0">
                  <a:latin typeface="Century Gothic" pitchFamily="34" charset="0"/>
                </a:rPr>
                <a:t>benefits, </a:t>
              </a:r>
            </a:p>
            <a:p>
              <a:pPr eaLnBrk="1" hangingPunct="1"/>
              <a:r>
                <a:rPr lang="en-US" sz="1600" b="1" dirty="0">
                  <a:latin typeface="Century Gothic" pitchFamily="34" charset="0"/>
                </a:rPr>
                <a:t>disability benefits,</a:t>
              </a:r>
              <a:endParaRPr lang="en-US" sz="1600" dirty="0">
                <a:latin typeface="Century Gothic" pitchFamily="34" charset="0"/>
              </a:endParaRPr>
            </a:p>
            <a:p>
              <a:pPr eaLnBrk="1" hangingPunct="1"/>
              <a:r>
                <a:rPr lang="en-US" sz="1600" b="1" dirty="0">
                  <a:latin typeface="Century Gothic" pitchFamily="34" charset="0"/>
                </a:rPr>
                <a:t>death benefits,</a:t>
              </a:r>
              <a:br>
                <a:rPr lang="en-US" sz="1600" b="1" dirty="0">
                  <a:latin typeface="Century Gothic" pitchFamily="34" charset="0"/>
                </a:rPr>
              </a:br>
              <a:r>
                <a:rPr lang="en-US" sz="1600" b="1" dirty="0">
                  <a:latin typeface="Century Gothic" pitchFamily="34" charset="0"/>
                </a:rPr>
                <a:t>and refunds</a:t>
              </a:r>
              <a:br>
                <a:rPr lang="en-US" sz="1600" b="1" dirty="0">
                  <a:latin typeface="Century Gothic" pitchFamily="34" charset="0"/>
                </a:rPr>
              </a:br>
              <a:r>
                <a:rPr lang="en-US" sz="1600" b="1" dirty="0">
                  <a:latin typeface="Century Gothic" pitchFamily="34" charset="0"/>
                </a:rPr>
                <a:t>are paid out.</a:t>
              </a:r>
            </a:p>
            <a:p>
              <a:pPr algn="l" eaLnBrk="1" hangingPunct="1"/>
              <a:endParaRPr lang="en-US" sz="1600" b="1" dirty="0">
                <a:latin typeface="Century Gothic" pitchFamily="34" charset="0"/>
              </a:endParaRPr>
            </a:p>
          </p:txBody>
        </p:sp>
      </p:grpSp>
      <p:sp>
        <p:nvSpPr>
          <p:cNvPr id="9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5</a:t>
            </a:fld>
            <a:endParaRPr lang="en-US" sz="800" dirty="0"/>
          </a:p>
        </p:txBody>
      </p:sp>
    </p:spTree>
    <p:extLst>
      <p:ext uri="{BB962C8B-B14F-4D97-AF65-F5344CB8AC3E}">
        <p14:creationId xmlns:p14="http://schemas.microsoft.com/office/powerpoint/2010/main" val="3394365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Vesting?</a:t>
            </a:r>
          </a:p>
        </p:txBody>
      </p:sp>
      <p:sp>
        <p:nvSpPr>
          <p:cNvPr id="3" name="Content Placeholder 2"/>
          <p:cNvSpPr>
            <a:spLocks noGrp="1"/>
          </p:cNvSpPr>
          <p:nvPr>
            <p:ph idx="1"/>
          </p:nvPr>
        </p:nvSpPr>
        <p:spPr/>
        <p:txBody>
          <a:bodyPr/>
          <a:lstStyle/>
          <a:p>
            <a:pPr>
              <a:buNone/>
            </a:pPr>
            <a:r>
              <a:rPr lang="en-US" sz="2400" b="1" dirty="0">
                <a:solidFill>
                  <a:srgbClr val="DE4F22"/>
                </a:solidFill>
                <a:latin typeface="Century Gothic" panose="020B0502020202020204" pitchFamily="34" charset="0"/>
              </a:rPr>
              <a:t>Regular Member</a:t>
            </a:r>
            <a:r>
              <a:rPr lang="en-US" sz="2400" dirty="0">
                <a:solidFill>
                  <a:srgbClr val="DE4F22"/>
                </a:solidFill>
                <a:latin typeface="Century Gothic" panose="020B0502020202020204" pitchFamily="34" charset="0"/>
              </a:rPr>
              <a:t> </a:t>
            </a:r>
            <a:r>
              <a:rPr lang="en-US" sz="2400" dirty="0">
                <a:latin typeface="Century Gothic" panose="020B0502020202020204" pitchFamily="34" charset="0"/>
              </a:rPr>
              <a:t>vested status is obtained after:</a:t>
            </a:r>
          </a:p>
          <a:p>
            <a:r>
              <a:rPr lang="en-US" sz="2400" dirty="0">
                <a:latin typeface="Century Gothic" panose="020B0502020202020204" pitchFamily="34" charset="0"/>
              </a:rPr>
              <a:t>28 quarters (7 years) of reported wages </a:t>
            </a:r>
            <a:r>
              <a:rPr lang="en-US" sz="2400" b="1" dirty="0">
                <a:latin typeface="Century Gothic" panose="020B0502020202020204" pitchFamily="34" charset="0"/>
              </a:rPr>
              <a:t>or</a:t>
            </a:r>
          </a:p>
          <a:p>
            <a:r>
              <a:rPr lang="en-US" sz="2400" dirty="0">
                <a:latin typeface="Century Gothic" panose="020B0502020202020204" pitchFamily="34" charset="0"/>
              </a:rPr>
              <a:t>When wages are reported in the same month  age 65 or older is attained</a:t>
            </a:r>
          </a:p>
          <a:p>
            <a:endParaRPr lang="en-US" sz="2800" dirty="0">
              <a:latin typeface="Century Gothic" panose="020B0502020202020204" pitchFamily="34" charset="0"/>
            </a:endParaRPr>
          </a:p>
          <a:p>
            <a:pPr marL="0" indent="0">
              <a:buNone/>
            </a:pPr>
            <a:r>
              <a:rPr lang="en-US" sz="2400" b="1" dirty="0">
                <a:solidFill>
                  <a:srgbClr val="DE4F22"/>
                </a:solidFill>
                <a:latin typeface="Century Gothic" panose="020B0502020202020204" pitchFamily="34" charset="0"/>
              </a:rPr>
              <a:t>Special Service </a:t>
            </a:r>
            <a:r>
              <a:rPr lang="en-US" sz="2400" dirty="0">
                <a:latin typeface="Century Gothic" panose="020B0502020202020204" pitchFamily="34" charset="0"/>
              </a:rPr>
              <a:t>vested status is obtained after:</a:t>
            </a:r>
          </a:p>
          <a:p>
            <a:r>
              <a:rPr lang="en-US" sz="2400" dirty="0">
                <a:latin typeface="Century Gothic" panose="020B0502020202020204" pitchFamily="34" charset="0"/>
              </a:rPr>
              <a:t>16 quarters (4 years) of reported wages </a:t>
            </a:r>
            <a:r>
              <a:rPr lang="en-US" sz="2400" b="1" dirty="0">
                <a:latin typeface="Century Gothic" panose="020B0502020202020204" pitchFamily="34" charset="0"/>
              </a:rPr>
              <a:t>or</a:t>
            </a:r>
          </a:p>
          <a:p>
            <a:r>
              <a:rPr lang="en-US" sz="2400" dirty="0">
                <a:latin typeface="Century Gothic" panose="020B0502020202020204" pitchFamily="34" charset="0"/>
              </a:rPr>
              <a:t>When wages are reported in the same calendar year age 55 or older is attained.</a:t>
            </a:r>
          </a:p>
          <a:p>
            <a:endParaRPr lang="en-US" dirty="0"/>
          </a:p>
        </p:txBody>
      </p:sp>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6</a:t>
            </a:fld>
            <a:endParaRPr lang="en-US" sz="800" dirty="0"/>
          </a:p>
        </p:txBody>
      </p:sp>
    </p:spTree>
    <p:extLst>
      <p:ext uri="{BB962C8B-B14F-4D97-AF65-F5344CB8AC3E}">
        <p14:creationId xmlns:p14="http://schemas.microsoft.com/office/powerpoint/2010/main" val="2953629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Vesting</a:t>
            </a:r>
          </a:p>
        </p:txBody>
      </p:sp>
      <p:sp>
        <p:nvSpPr>
          <p:cNvPr id="3" name="Content Placeholder 2"/>
          <p:cNvSpPr>
            <a:spLocks noGrp="1"/>
          </p:cNvSpPr>
          <p:nvPr>
            <p:ph idx="1"/>
          </p:nvPr>
        </p:nvSpPr>
        <p:spPr/>
        <p:txBody>
          <a:bodyPr/>
          <a:lstStyle/>
          <a:p>
            <a:r>
              <a:rPr lang="en-US" dirty="0"/>
              <a:t>Entitles the member to:</a:t>
            </a:r>
          </a:p>
          <a:p>
            <a:pPr lvl="1">
              <a:lnSpc>
                <a:spcPct val="150000"/>
              </a:lnSpc>
            </a:pPr>
            <a:r>
              <a:rPr lang="en-US" dirty="0"/>
              <a:t>Monthly retirement or disability benefit</a:t>
            </a:r>
          </a:p>
          <a:p>
            <a:pPr lvl="1">
              <a:lnSpc>
                <a:spcPct val="150000"/>
              </a:lnSpc>
            </a:pPr>
            <a:r>
              <a:rPr lang="en-US" dirty="0"/>
              <a:t>A portion of employer’s investment if refund is taken (years of service/30)</a:t>
            </a:r>
          </a:p>
          <a:p>
            <a:pPr lvl="1">
              <a:lnSpc>
                <a:spcPct val="150000"/>
              </a:lnSpc>
            </a:pPr>
            <a:r>
              <a:rPr lang="en-US" dirty="0"/>
              <a:t>Service Purchase at retirement (if vested by years of service, not age alone)</a:t>
            </a:r>
          </a:p>
        </p:txBody>
      </p:sp>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7</a:t>
            </a:fld>
            <a:endParaRPr lang="en-US" sz="800" dirty="0"/>
          </a:p>
        </p:txBody>
      </p:sp>
    </p:spTree>
    <p:extLst>
      <p:ext uri="{BB962C8B-B14F-4D97-AF65-F5344CB8AC3E}">
        <p14:creationId xmlns:p14="http://schemas.microsoft.com/office/powerpoint/2010/main" val="2076194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Pre-retirement Death Benefits</a:t>
            </a:r>
          </a:p>
        </p:txBody>
      </p:sp>
      <p:sp>
        <p:nvSpPr>
          <p:cNvPr id="3" name="Content Placeholder 2"/>
          <p:cNvSpPr>
            <a:spLocks noGrp="1"/>
          </p:cNvSpPr>
          <p:nvPr>
            <p:ph idx="1"/>
          </p:nvPr>
        </p:nvSpPr>
        <p:spPr>
          <a:xfrm>
            <a:off x="457200" y="1417637"/>
            <a:ext cx="8229600" cy="4525963"/>
          </a:xfrm>
        </p:spPr>
        <p:txBody>
          <a:bodyPr/>
          <a:lstStyle/>
          <a:p>
            <a:r>
              <a:rPr lang="en-US" sz="2800" dirty="0"/>
              <a:t>Designated </a:t>
            </a:r>
            <a:r>
              <a:rPr lang="en-US" sz="2800" b="1" dirty="0">
                <a:solidFill>
                  <a:srgbClr val="DE4F22"/>
                </a:solidFill>
              </a:rPr>
              <a:t>sole beneficiary of a vested member </a:t>
            </a:r>
            <a:r>
              <a:rPr lang="en-US" sz="2800" dirty="0"/>
              <a:t>can elect lump-sum payment or lifetime monthly benefit. </a:t>
            </a:r>
          </a:p>
          <a:p>
            <a:endParaRPr lang="en-US" sz="2800" dirty="0"/>
          </a:p>
          <a:p>
            <a:r>
              <a:rPr lang="en-US" sz="2800" dirty="0"/>
              <a:t>If designated beneficiary is </a:t>
            </a:r>
            <a:r>
              <a:rPr lang="en-US" sz="2800" b="1" dirty="0">
                <a:solidFill>
                  <a:srgbClr val="DE4F22"/>
                </a:solidFill>
              </a:rPr>
              <a:t>more than one individual </a:t>
            </a:r>
            <a:r>
              <a:rPr lang="en-US" sz="2800" dirty="0"/>
              <a:t>or an entity, death benefit can only be paid in lump-sum payment. </a:t>
            </a:r>
          </a:p>
          <a:p>
            <a:endParaRPr lang="en-US" sz="2800" dirty="0"/>
          </a:p>
          <a:p>
            <a:r>
              <a:rPr lang="en-US" sz="2800" dirty="0"/>
              <a:t>If </a:t>
            </a:r>
            <a:r>
              <a:rPr lang="en-US" sz="2800" b="1" dirty="0">
                <a:solidFill>
                  <a:srgbClr val="DE4F22"/>
                </a:solidFill>
              </a:rPr>
              <a:t>no beneficiary </a:t>
            </a:r>
            <a:r>
              <a:rPr lang="en-US" sz="2800" dirty="0"/>
              <a:t>has been designated, lump-sum payment is made to the estate.</a:t>
            </a:r>
          </a:p>
        </p:txBody>
      </p:sp>
      <p:sp>
        <p:nvSpPr>
          <p:cNvPr id="5"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8</a:t>
            </a:fld>
            <a:endParaRPr lang="en-US" sz="800" dirty="0"/>
          </a:p>
        </p:txBody>
      </p:sp>
    </p:spTree>
    <p:extLst>
      <p:ext uri="{BB962C8B-B14F-4D97-AF65-F5344CB8AC3E}">
        <p14:creationId xmlns:p14="http://schemas.microsoft.com/office/powerpoint/2010/main" val="4256270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A8691C-A2D0-5C42-8103-239557558DDE}"/>
              </a:ext>
            </a:extLst>
          </p:cNvPr>
          <p:cNvPicPr>
            <a:picLocks noChangeAspect="1"/>
          </p:cNvPicPr>
          <p:nvPr/>
        </p:nvPicPr>
        <p:blipFill>
          <a:blip r:embed="rId3"/>
          <a:stretch>
            <a:fillRect/>
          </a:stretch>
        </p:blipFill>
        <p:spPr>
          <a:xfrm>
            <a:off x="5486400" y="1460500"/>
            <a:ext cx="3441700" cy="5168900"/>
          </a:xfrm>
          <a:prstGeom prst="rect">
            <a:avLst/>
          </a:prstGeom>
        </p:spPr>
      </p:pic>
      <p:sp>
        <p:nvSpPr>
          <p:cNvPr id="2" name="Title 1"/>
          <p:cNvSpPr>
            <a:spLocks noGrp="1"/>
          </p:cNvSpPr>
          <p:nvPr>
            <p:ph type="title"/>
          </p:nvPr>
        </p:nvSpPr>
        <p:spPr/>
        <p:txBody>
          <a:bodyPr/>
          <a:lstStyle/>
          <a:p>
            <a:r>
              <a:rPr lang="en-US" dirty="0"/>
              <a:t>What’s My Part?</a:t>
            </a:r>
          </a:p>
        </p:txBody>
      </p:sp>
      <p:sp>
        <p:nvSpPr>
          <p:cNvPr id="3" name="Content Placeholder 2"/>
          <p:cNvSpPr>
            <a:spLocks noGrp="1"/>
          </p:cNvSpPr>
          <p:nvPr>
            <p:ph idx="1"/>
          </p:nvPr>
        </p:nvSpPr>
        <p:spPr>
          <a:xfrm>
            <a:off x="457200" y="1600200"/>
            <a:ext cx="5257800" cy="4525963"/>
          </a:xfrm>
        </p:spPr>
        <p:txBody>
          <a:bodyPr/>
          <a:lstStyle/>
          <a:p>
            <a:r>
              <a:rPr lang="en-US" dirty="0"/>
              <a:t>Contributions + interest</a:t>
            </a:r>
          </a:p>
          <a:p>
            <a:pPr lvl="1">
              <a:lnSpc>
                <a:spcPct val="150000"/>
              </a:lnSpc>
            </a:pPr>
            <a:r>
              <a:rPr lang="en-US" sz="2400" dirty="0">
                <a:latin typeface="Century Gothic" panose="020B0502020202020204" pitchFamily="34" charset="0"/>
              </a:rPr>
              <a:t>Contributions based on gross wages</a:t>
            </a:r>
          </a:p>
          <a:p>
            <a:pPr lvl="1">
              <a:lnSpc>
                <a:spcPct val="150000"/>
              </a:lnSpc>
            </a:pPr>
            <a:r>
              <a:rPr lang="en-US" sz="2400" dirty="0">
                <a:latin typeface="Century Gothic" panose="020B0502020202020204" pitchFamily="34" charset="0"/>
              </a:rPr>
              <a:t>IPERS can adjust the total contribution rate by no more than 1.0 percentage point up or down, following a yearly actuarial valuation.</a:t>
            </a:r>
          </a:p>
        </p:txBody>
      </p:sp>
      <p:sp>
        <p:nvSpPr>
          <p:cNvPr id="7"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ヒラギノ角ゴ Pro W3" charset="-128"/>
                <a:cs typeface="+mn-cs"/>
              </a:defRPr>
            </a:lvl1pPr>
            <a:lvl2pPr marL="457200" algn="l" rtl="0" fontAlgn="base">
              <a:spcBef>
                <a:spcPct val="0"/>
              </a:spcBef>
              <a:spcAft>
                <a:spcPct val="0"/>
              </a:spcAft>
              <a:defRPr kern="1200">
                <a:solidFill>
                  <a:schemeClr val="tx1"/>
                </a:solidFill>
                <a:latin typeface="Arial" charset="0"/>
                <a:ea typeface="ヒラギノ角ゴ Pro W3" charset="-128"/>
                <a:cs typeface="+mn-cs"/>
              </a:defRPr>
            </a:lvl2pPr>
            <a:lvl3pPr marL="914400" algn="l" rtl="0" fontAlgn="base">
              <a:spcBef>
                <a:spcPct val="0"/>
              </a:spcBef>
              <a:spcAft>
                <a:spcPct val="0"/>
              </a:spcAft>
              <a:defRPr kern="1200">
                <a:solidFill>
                  <a:schemeClr val="tx1"/>
                </a:solidFill>
                <a:latin typeface="Arial" charset="0"/>
                <a:ea typeface="ヒラギノ角ゴ Pro W3" charset="-128"/>
                <a:cs typeface="+mn-cs"/>
              </a:defRPr>
            </a:lvl3pPr>
            <a:lvl4pPr marL="1371600" algn="l" rtl="0" fontAlgn="base">
              <a:spcBef>
                <a:spcPct val="0"/>
              </a:spcBef>
              <a:spcAft>
                <a:spcPct val="0"/>
              </a:spcAft>
              <a:defRPr kern="1200">
                <a:solidFill>
                  <a:schemeClr val="tx1"/>
                </a:solidFill>
                <a:latin typeface="Arial" charset="0"/>
                <a:ea typeface="ヒラギノ角ゴ Pro W3" charset="-128"/>
                <a:cs typeface="+mn-cs"/>
              </a:defRPr>
            </a:lvl4pPr>
            <a:lvl5pPr marL="1828800" algn="l"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a:lstStyle>
          <a:p>
            <a:fld id="{943DA7C7-FD75-452B-8E8D-A88BC3F0D2B7}" type="slidenum">
              <a:rPr lang="en-US" sz="800" smtClean="0"/>
              <a:pPr/>
              <a:t>9</a:t>
            </a:fld>
            <a:endParaRPr lang="en-US" sz="800" dirty="0"/>
          </a:p>
        </p:txBody>
      </p:sp>
    </p:spTree>
    <p:extLst>
      <p:ext uri="{BB962C8B-B14F-4D97-AF65-F5344CB8AC3E}">
        <p14:creationId xmlns:p14="http://schemas.microsoft.com/office/powerpoint/2010/main" val="2842911623"/>
      </p:ext>
    </p:extLst>
  </p:cSld>
  <p:clrMapOvr>
    <a:masterClrMapping/>
  </p:clrMapOvr>
</p:sld>
</file>

<file path=ppt/theme/theme1.xml><?xml version="1.0" encoding="utf-8"?>
<a:theme xmlns:a="http://schemas.openxmlformats.org/drawingml/2006/main" name="IPERS PowerPoint Template 2018">
  <a:themeElements>
    <a:clrScheme name="IPERS THEME FINAL">
      <a:dk1>
        <a:srgbClr val="000000"/>
      </a:dk1>
      <a:lt1>
        <a:srgbClr val="FFFFFF"/>
      </a:lt1>
      <a:dk2>
        <a:srgbClr val="123962"/>
      </a:dk2>
      <a:lt2>
        <a:srgbClr val="FBE495"/>
      </a:lt2>
      <a:accent1>
        <a:srgbClr val="004A33"/>
      </a:accent1>
      <a:accent2>
        <a:srgbClr val="901B33"/>
      </a:accent2>
      <a:accent3>
        <a:srgbClr val="6695C3"/>
      </a:accent3>
      <a:accent4>
        <a:srgbClr val="000000"/>
      </a:accent4>
      <a:accent5>
        <a:srgbClr val="FBE495"/>
      </a:accent5>
      <a:accent6>
        <a:srgbClr val="808080"/>
      </a:accent6>
      <a:hlink>
        <a:srgbClr val="6695C3"/>
      </a:hlink>
      <a:folHlink>
        <a:srgbClr val="808080"/>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PERS Account Takeover_NCTR_March 2018" id="{AD54E5A7-0BAA-854C-B529-F5D4762B981F}" vid="{D0A60FCA-46FE-6D4F-AB9B-D968AE9DB04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IPERS PowerPoint Template 2018.potx</Template>
  <TotalTime>58758</TotalTime>
  <Words>2979</Words>
  <Application>Microsoft Macintosh PowerPoint</Application>
  <PresentationFormat>On-screen Show (4:3)</PresentationFormat>
  <Paragraphs>390</Paragraphs>
  <Slides>39</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ＭＳ Ｐゴシック</vt:lpstr>
      <vt:lpstr>ヒラギノ角ゴ Pro W3</vt:lpstr>
      <vt:lpstr>Arial</vt:lpstr>
      <vt:lpstr>Book Antiqua</vt:lpstr>
      <vt:lpstr>Calibri</vt:lpstr>
      <vt:lpstr>Century Gothic</vt:lpstr>
      <vt:lpstr>Tahoma</vt:lpstr>
      <vt:lpstr>Times</vt:lpstr>
      <vt:lpstr>Times New Roman</vt:lpstr>
      <vt:lpstr>IPERS PowerPoint Template 2018</vt:lpstr>
      <vt:lpstr>Overview &amp; Benefit Options</vt:lpstr>
      <vt:lpstr>What is IPERS?</vt:lpstr>
      <vt:lpstr>What is IPERS?</vt:lpstr>
      <vt:lpstr>DB vs. DC: What’s the Difference?</vt:lpstr>
      <vt:lpstr>How Does it Work?</vt:lpstr>
      <vt:lpstr>What is Vesting?</vt:lpstr>
      <vt:lpstr>Vesting</vt:lpstr>
      <vt:lpstr>Pre-retirement Death Benefits</vt:lpstr>
      <vt:lpstr>What’s My Part?</vt:lpstr>
      <vt:lpstr>2019 Contribution Rates</vt:lpstr>
      <vt:lpstr>The Benefit Formula – Regular </vt:lpstr>
      <vt:lpstr>The Benefit Formula – Regular </vt:lpstr>
      <vt:lpstr>Normal Retirement Age</vt:lpstr>
      <vt:lpstr>Early Retirement Reduction</vt:lpstr>
      <vt:lpstr>Maximizing Years of Service</vt:lpstr>
      <vt:lpstr>Service Purchase Types</vt:lpstr>
      <vt:lpstr>Making a Service Purchase</vt:lpstr>
      <vt:lpstr>Retirement Estimates</vt:lpstr>
      <vt:lpstr>Sample Estimate</vt:lpstr>
      <vt:lpstr>Important Facts</vt:lpstr>
      <vt:lpstr>Getting Started</vt:lpstr>
      <vt:lpstr>Benefit Payment Options</vt:lpstr>
      <vt:lpstr>Option 1</vt:lpstr>
      <vt:lpstr>Option Two</vt:lpstr>
      <vt:lpstr>Option Five</vt:lpstr>
      <vt:lpstr>Definitions </vt:lpstr>
      <vt:lpstr>Option Four &amp; Six</vt:lpstr>
      <vt:lpstr>Option Four &amp; Six</vt:lpstr>
      <vt:lpstr>Taxes</vt:lpstr>
      <vt:lpstr>Returning to Work</vt:lpstr>
      <vt:lpstr>To Have a Bona Fide Retirement</vt:lpstr>
      <vt:lpstr>Bona Fide Retirement Update</vt:lpstr>
      <vt:lpstr>Re-employment Guidelines</vt:lpstr>
      <vt:lpstr>Re-employment Guidelines</vt:lpstr>
      <vt:lpstr>When to Contact IPERS</vt:lpstr>
      <vt:lpstr>Visit IPERS’ Website</vt:lpstr>
      <vt:lpstr>IPERS’ Microsite</vt:lpstr>
      <vt:lpstr>Contact Us</vt:lpstr>
      <vt:lpstr>Thank-you for attending!</vt:lpstr>
    </vt:vector>
  </TitlesOfParts>
  <Company>IPERS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Economaki</dc:creator>
  <cp:lastModifiedBy>Microsoft Office User</cp:lastModifiedBy>
  <cp:revision>1275</cp:revision>
  <cp:lastPrinted>2018-03-12T16:32:39Z</cp:lastPrinted>
  <dcterms:created xsi:type="dcterms:W3CDTF">2010-10-07T16:19:10Z</dcterms:created>
  <dcterms:modified xsi:type="dcterms:W3CDTF">2019-11-15T14:18:55Z</dcterms:modified>
</cp:coreProperties>
</file>